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6" r:id="rId2"/>
    <p:sldMasterId id="2147483674" r:id="rId3"/>
  </p:sldMasterIdLst>
  <p:notesMasterIdLst>
    <p:notesMasterId r:id="rId12"/>
  </p:notesMasterIdLst>
  <p:handoutMasterIdLst>
    <p:handoutMasterId r:id="rId13"/>
  </p:handoutMasterIdLst>
  <p:sldIdLst>
    <p:sldId id="256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DBE"/>
    <a:srgbClr val="2F72AD"/>
    <a:srgbClr val="234568"/>
    <a:srgbClr val="FFF4C7"/>
    <a:srgbClr val="A6DCF7"/>
    <a:srgbClr val="072C44"/>
    <a:srgbClr val="444648"/>
    <a:srgbClr val="56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73" autoAdjust="0"/>
    <p:restoredTop sz="94569" autoAdjust="0"/>
  </p:normalViewPr>
  <p:slideViewPr>
    <p:cSldViewPr snapToGrid="0">
      <p:cViewPr varScale="1">
        <p:scale>
          <a:sx n="219" d="100"/>
          <a:sy n="219" d="100"/>
        </p:scale>
        <p:origin x="2688" y="192"/>
      </p:cViewPr>
      <p:guideLst>
        <p:guide orient="horz" pos="2160"/>
        <p:guide pos="2880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302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34248076404898"/>
          <c:y val="0.0481283422459893"/>
          <c:w val="0.91657519235951"/>
          <c:h val="0.83957219251336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Severity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5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7A7-413B-A9B3-6FD57A22FF2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Sheet1!$B$1:$Q$1</c:f>
              <c:numCache>
                <c:formatCode>General</c:formatCode>
                <c:ptCount val="16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  <c:pt idx="9">
                  <c:v>2014.0</c:v>
                </c:pt>
                <c:pt idx="10">
                  <c:v>2015.0</c:v>
                </c:pt>
              </c:numCache>
            </c:numRef>
          </c:cat>
          <c:val>
            <c:numRef>
              <c:f>Sheet1!$B$2:$Q$2</c:f>
              <c:numCache>
                <c:formatCode>0.00%</c:formatCode>
                <c:ptCount val="16"/>
                <c:pt idx="0">
                  <c:v>-0.018</c:v>
                </c:pt>
                <c:pt idx="1">
                  <c:v>-0.036</c:v>
                </c:pt>
                <c:pt idx="2">
                  <c:v>0.025</c:v>
                </c:pt>
                <c:pt idx="3">
                  <c:v>-0.024</c:v>
                </c:pt>
                <c:pt idx="4">
                  <c:v>-0.014</c:v>
                </c:pt>
                <c:pt idx="5">
                  <c:v>-0.005</c:v>
                </c:pt>
                <c:pt idx="6">
                  <c:v>0.009</c:v>
                </c:pt>
                <c:pt idx="7">
                  <c:v>-0.018</c:v>
                </c:pt>
                <c:pt idx="8">
                  <c:v>0.024</c:v>
                </c:pt>
                <c:pt idx="9">
                  <c:v>0.044</c:v>
                </c:pt>
                <c:pt idx="10">
                  <c:v>0.008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A7-413B-A9B3-6FD57A22FF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-2147431440"/>
        <c:axId val="-2147428448"/>
      </c:barChart>
      <c:dateAx>
        <c:axId val="-214743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-2147428448"/>
        <c:crosses val="autoZero"/>
        <c:auto val="0"/>
        <c:lblOffset val="100"/>
        <c:baseTimeUnit val="days"/>
        <c:majorUnit val="1.0"/>
        <c:minorUnit val="1.0"/>
      </c:dateAx>
      <c:valAx>
        <c:axId val="-2147428448"/>
        <c:scaling>
          <c:orientation val="minMax"/>
          <c:max val="0.05"/>
          <c:min val="-0.0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Annual Change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47431440"/>
        <c:crosses val="autoZero"/>
        <c:crossBetween val="between"/>
        <c:majorUnit val="0.0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56068483565539"/>
          <c:y val="0.0343442306601329"/>
          <c:w val="0.831198580492399"/>
          <c:h val="0.7911239387576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Miles Driven</c:v>
                </c:pt>
              </c:strCache>
            </c:strRef>
          </c:tx>
          <c:marker>
            <c:symbol val="none"/>
          </c:marker>
          <c:cat>
            <c:strRef>
              <c:f>Sheet1!$A$2:$A$41</c:f>
              <c:strCache>
                <c:ptCount val="40"/>
                <c:pt idx="3">
                  <c:v>06:Q4</c:v>
                </c:pt>
                <c:pt idx="7">
                  <c:v>07:Q4</c:v>
                </c:pt>
                <c:pt idx="11">
                  <c:v>08:Q4</c:v>
                </c:pt>
                <c:pt idx="15">
                  <c:v>09:Q4</c:v>
                </c:pt>
                <c:pt idx="19">
                  <c:v>10:Q4</c:v>
                </c:pt>
                <c:pt idx="23">
                  <c:v>11:Q4</c:v>
                </c:pt>
                <c:pt idx="27">
                  <c:v>12:Q4</c:v>
                </c:pt>
                <c:pt idx="31">
                  <c:v>13:Q4</c:v>
                </c:pt>
                <c:pt idx="35">
                  <c:v>14:Q4</c:v>
                </c:pt>
                <c:pt idx="39">
                  <c:v>15:Q4</c:v>
                </c:pt>
              </c:strCache>
            </c:strRef>
          </c:cat>
          <c:val>
            <c:numRef>
              <c:f>Sheet1!$B$2:$B$41</c:f>
              <c:numCache>
                <c:formatCode>#,##0</c:formatCode>
                <c:ptCount val="40"/>
                <c:pt idx="0">
                  <c:v>3003.0</c:v>
                </c:pt>
                <c:pt idx="1">
                  <c:v>3003.0</c:v>
                </c:pt>
                <c:pt idx="2">
                  <c:v>3003.0</c:v>
                </c:pt>
                <c:pt idx="3">
                  <c:v>3014.0</c:v>
                </c:pt>
                <c:pt idx="4">
                  <c:v>3016.0</c:v>
                </c:pt>
                <c:pt idx="5">
                  <c:v>3024.0</c:v>
                </c:pt>
                <c:pt idx="6">
                  <c:v>3034.0</c:v>
                </c:pt>
                <c:pt idx="7">
                  <c:v>3031.0</c:v>
                </c:pt>
                <c:pt idx="8">
                  <c:v>3026.0</c:v>
                </c:pt>
                <c:pt idx="9">
                  <c:v>3011.0</c:v>
                </c:pt>
                <c:pt idx="10">
                  <c:v>2989.0</c:v>
                </c:pt>
                <c:pt idx="11">
                  <c:v>2976.0</c:v>
                </c:pt>
                <c:pt idx="12">
                  <c:v>2958.0</c:v>
                </c:pt>
                <c:pt idx="13">
                  <c:v>2955.0</c:v>
                </c:pt>
                <c:pt idx="14">
                  <c:v>2961.0</c:v>
                </c:pt>
                <c:pt idx="15">
                  <c:v>2956.0</c:v>
                </c:pt>
                <c:pt idx="16">
                  <c:v>2949.0</c:v>
                </c:pt>
                <c:pt idx="17">
                  <c:v>2952.0</c:v>
                </c:pt>
                <c:pt idx="18">
                  <c:v>2959.0</c:v>
                </c:pt>
                <c:pt idx="19">
                  <c:v>2967.0</c:v>
                </c:pt>
                <c:pt idx="20">
                  <c:v>2972.0</c:v>
                </c:pt>
                <c:pt idx="21">
                  <c:v>2964.0</c:v>
                </c:pt>
                <c:pt idx="22">
                  <c:v>2953.0</c:v>
                </c:pt>
                <c:pt idx="23">
                  <c:v>2951.0</c:v>
                </c:pt>
                <c:pt idx="24">
                  <c:v>2963.0</c:v>
                </c:pt>
                <c:pt idx="25">
                  <c:v>2971.0</c:v>
                </c:pt>
                <c:pt idx="26">
                  <c:v>2972.0</c:v>
                </c:pt>
                <c:pt idx="27">
                  <c:v>2970.0</c:v>
                </c:pt>
                <c:pt idx="28">
                  <c:v>2966.0</c:v>
                </c:pt>
                <c:pt idx="29">
                  <c:v>2971.0</c:v>
                </c:pt>
                <c:pt idx="30">
                  <c:v>2983.0</c:v>
                </c:pt>
                <c:pt idx="31">
                  <c:v>2989.0</c:v>
                </c:pt>
                <c:pt idx="32">
                  <c:v>2984.0</c:v>
                </c:pt>
                <c:pt idx="33">
                  <c:v>2996.0</c:v>
                </c:pt>
                <c:pt idx="34">
                  <c:v>3007.0</c:v>
                </c:pt>
                <c:pt idx="35">
                  <c:v>3027.0</c:v>
                </c:pt>
                <c:pt idx="36">
                  <c:v>3052.0</c:v>
                </c:pt>
                <c:pt idx="37">
                  <c:v>3078.0</c:v>
                </c:pt>
                <c:pt idx="38">
                  <c:v>3105.0</c:v>
                </c:pt>
                <c:pt idx="39">
                  <c:v>3130.0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CC-44B9-844A-17440B785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7342032"/>
        <c:axId val="-214733892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Collision Claim Frequency</c:v>
                </c:pt>
              </c:strCache>
            </c:strRef>
          </c:tx>
          <c:marker>
            <c:symbol val="none"/>
          </c:marker>
          <c:cat>
            <c:strRef>
              <c:f>Sheet1!$A$2:$A$41</c:f>
              <c:strCache>
                <c:ptCount val="40"/>
                <c:pt idx="3">
                  <c:v>06:Q4</c:v>
                </c:pt>
                <c:pt idx="7">
                  <c:v>07:Q4</c:v>
                </c:pt>
                <c:pt idx="11">
                  <c:v>08:Q4</c:v>
                </c:pt>
                <c:pt idx="15">
                  <c:v>09:Q4</c:v>
                </c:pt>
                <c:pt idx="19">
                  <c:v>10:Q4</c:v>
                </c:pt>
                <c:pt idx="23">
                  <c:v>11:Q4</c:v>
                </c:pt>
                <c:pt idx="27">
                  <c:v>12:Q4</c:v>
                </c:pt>
                <c:pt idx="31">
                  <c:v>13:Q4</c:v>
                </c:pt>
                <c:pt idx="35">
                  <c:v>14:Q4</c:v>
                </c:pt>
                <c:pt idx="39">
                  <c:v>15:Q4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40"/>
                <c:pt idx="0">
                  <c:v>5.84</c:v>
                </c:pt>
                <c:pt idx="1">
                  <c:v>5.78</c:v>
                </c:pt>
                <c:pt idx="2">
                  <c:v>5.73</c:v>
                </c:pt>
                <c:pt idx="3">
                  <c:v>5.7</c:v>
                </c:pt>
                <c:pt idx="4">
                  <c:v>5.74</c:v>
                </c:pt>
                <c:pt idx="5">
                  <c:v>5.78</c:v>
                </c:pt>
                <c:pt idx="6">
                  <c:v>5.8</c:v>
                </c:pt>
                <c:pt idx="7">
                  <c:v>5.84</c:v>
                </c:pt>
                <c:pt idx="8">
                  <c:v>5.85</c:v>
                </c:pt>
                <c:pt idx="9">
                  <c:v>5.819999999999998</c:v>
                </c:pt>
                <c:pt idx="10">
                  <c:v>5.769999999999999</c:v>
                </c:pt>
                <c:pt idx="11">
                  <c:v>5.7</c:v>
                </c:pt>
                <c:pt idx="12">
                  <c:v>5.67</c:v>
                </c:pt>
                <c:pt idx="13">
                  <c:v>5.63</c:v>
                </c:pt>
                <c:pt idx="14">
                  <c:v>5.619999999999996</c:v>
                </c:pt>
                <c:pt idx="15">
                  <c:v>5.57</c:v>
                </c:pt>
                <c:pt idx="16">
                  <c:v>5.56</c:v>
                </c:pt>
                <c:pt idx="17">
                  <c:v>5.58</c:v>
                </c:pt>
                <c:pt idx="18">
                  <c:v>5.6</c:v>
                </c:pt>
                <c:pt idx="19">
                  <c:v>5.63</c:v>
                </c:pt>
                <c:pt idx="20">
                  <c:v>5.619999999999996</c:v>
                </c:pt>
                <c:pt idx="21">
                  <c:v>5.609999999999998</c:v>
                </c:pt>
                <c:pt idx="22">
                  <c:v>5.609999999999998</c:v>
                </c:pt>
                <c:pt idx="23">
                  <c:v>5.63</c:v>
                </c:pt>
                <c:pt idx="24">
                  <c:v>5.55</c:v>
                </c:pt>
                <c:pt idx="25">
                  <c:v>5.57</c:v>
                </c:pt>
                <c:pt idx="26">
                  <c:v>5.58</c:v>
                </c:pt>
                <c:pt idx="27">
                  <c:v>5.53</c:v>
                </c:pt>
                <c:pt idx="28">
                  <c:v>5.56</c:v>
                </c:pt>
                <c:pt idx="29">
                  <c:v>5.59</c:v>
                </c:pt>
                <c:pt idx="30">
                  <c:v>5.619999999999996</c:v>
                </c:pt>
                <c:pt idx="31">
                  <c:v>5.659999999999996</c:v>
                </c:pt>
                <c:pt idx="32">
                  <c:v>5.79</c:v>
                </c:pt>
                <c:pt idx="33">
                  <c:v>5.85</c:v>
                </c:pt>
                <c:pt idx="34">
                  <c:v>5.88</c:v>
                </c:pt>
                <c:pt idx="35">
                  <c:v>5.91</c:v>
                </c:pt>
                <c:pt idx="36">
                  <c:v>5.89</c:v>
                </c:pt>
                <c:pt idx="37">
                  <c:v>5.92</c:v>
                </c:pt>
                <c:pt idx="38">
                  <c:v>5.94</c:v>
                </c:pt>
                <c:pt idx="39">
                  <c:v>5.96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2CC-44B9-844A-17440B785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7333104"/>
        <c:axId val="-2147335920"/>
      </c:lineChart>
      <c:catAx>
        <c:axId val="-2147342032"/>
        <c:scaling>
          <c:orientation val="minMax"/>
        </c:scaling>
        <c:delete val="0"/>
        <c:axPos val="b"/>
        <c:numFmt formatCode="m/d/yy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47338928"/>
        <c:crosses val="autoZero"/>
        <c:auto val="1"/>
        <c:lblAlgn val="ctr"/>
        <c:lblOffset val="100"/>
        <c:tickLblSkip val="1"/>
        <c:noMultiLvlLbl val="0"/>
      </c:catAx>
      <c:valAx>
        <c:axId val="-2147338928"/>
        <c:scaling>
          <c:orientation val="minMax"/>
          <c:min val="2850.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337DBE"/>
                </a:solidFill>
              </a:defRPr>
            </a:pPr>
            <a:endParaRPr lang="en-US"/>
          </a:p>
        </c:txPr>
        <c:crossAx val="-2147342032"/>
        <c:crosses val="autoZero"/>
        <c:crossBetween val="midCat"/>
      </c:valAx>
      <c:valAx>
        <c:axId val="-2147335920"/>
        <c:scaling>
          <c:orientation val="minMax"/>
        </c:scaling>
        <c:delete val="0"/>
        <c:axPos val="r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2"/>
                </a:solidFill>
              </a:defRPr>
            </a:pPr>
            <a:endParaRPr lang="en-US"/>
          </a:p>
        </c:txPr>
        <c:crossAx val="-2147333104"/>
        <c:crosses val="max"/>
        <c:crossBetween val="between"/>
      </c:valAx>
      <c:catAx>
        <c:axId val="-2147333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4733592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48395879648902"/>
          <c:y val="0.0261314798501011"/>
          <c:w val="0.497208872512983"/>
          <c:h val="0.084726546849863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34248076404898"/>
          <c:y val="0.0481283422459893"/>
          <c:w val="0.91657519235951"/>
          <c:h val="0.839572192513369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2112731504"/>
        <c:axId val="2141427024"/>
      </c:barChart>
      <c:catAx>
        <c:axId val="211273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21414270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41427024"/>
        <c:scaling>
          <c:orientation val="minMax"/>
          <c:max val="60.0"/>
          <c:min val="3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Billions</a:t>
                </a:r>
              </a:p>
            </c:rich>
          </c:tx>
          <c:layout/>
          <c:overlay val="0"/>
        </c:title>
        <c:numFmt formatCode="\$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2731504"/>
        <c:crosses val="autoZero"/>
        <c:crossBetween val="between"/>
        <c:majorUnit val="1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8606473403423"/>
          <c:y val="0.0343442306601329"/>
          <c:w val="0.853144616765424"/>
          <c:h val="0.8396538299078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Employed</c:v>
                </c:pt>
              </c:strCache>
            </c:strRef>
          </c:tx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06:Q1</c:v>
                </c:pt>
                <c:pt idx="1">
                  <c:v>06:Q2</c:v>
                </c:pt>
                <c:pt idx="2">
                  <c:v>06:Q3</c:v>
                </c:pt>
                <c:pt idx="3">
                  <c:v>06:Q4</c:v>
                </c:pt>
                <c:pt idx="4">
                  <c:v>07:Q1</c:v>
                </c:pt>
                <c:pt idx="5">
                  <c:v>07:Q2</c:v>
                </c:pt>
                <c:pt idx="6">
                  <c:v>07:Q3</c:v>
                </c:pt>
                <c:pt idx="7">
                  <c:v>07:Q4</c:v>
                </c:pt>
                <c:pt idx="8">
                  <c:v>08:Q1</c:v>
                </c:pt>
                <c:pt idx="9">
                  <c:v>08:Q2</c:v>
                </c:pt>
                <c:pt idx="10">
                  <c:v>08:Q3</c:v>
                </c:pt>
                <c:pt idx="11">
                  <c:v>08:Q4</c:v>
                </c:pt>
                <c:pt idx="12">
                  <c:v>09:Q1</c:v>
                </c:pt>
                <c:pt idx="13">
                  <c:v>09:Q2</c:v>
                </c:pt>
                <c:pt idx="14">
                  <c:v>09:Q3</c:v>
                </c:pt>
                <c:pt idx="15">
                  <c:v>09:Q4</c:v>
                </c:pt>
                <c:pt idx="16">
                  <c:v>10:Q1</c:v>
                </c:pt>
                <c:pt idx="17">
                  <c:v>10:Q2</c:v>
                </c:pt>
                <c:pt idx="18">
                  <c:v>10:Q3</c:v>
                </c:pt>
                <c:pt idx="19">
                  <c:v>10:Q4</c:v>
                </c:pt>
                <c:pt idx="20">
                  <c:v>11:Q1</c:v>
                </c:pt>
                <c:pt idx="21">
                  <c:v>11:Q2</c:v>
                </c:pt>
                <c:pt idx="22">
                  <c:v>11:Q3</c:v>
                </c:pt>
                <c:pt idx="23">
                  <c:v>11:Q4</c:v>
                </c:pt>
                <c:pt idx="24">
                  <c:v>12:Q1</c:v>
                </c:pt>
                <c:pt idx="25">
                  <c:v>12:Q2</c:v>
                </c:pt>
                <c:pt idx="26">
                  <c:v>12:Q3</c:v>
                </c:pt>
                <c:pt idx="27">
                  <c:v>12:Q4</c:v>
                </c:pt>
                <c:pt idx="28">
                  <c:v>13:Q1</c:v>
                </c:pt>
                <c:pt idx="29">
                  <c:v>13:Q2</c:v>
                </c:pt>
                <c:pt idx="30">
                  <c:v>13:Q3</c:v>
                </c:pt>
                <c:pt idx="31">
                  <c:v>13:Q4</c:v>
                </c:pt>
                <c:pt idx="32">
                  <c:v>14:Q1</c:v>
                </c:pt>
                <c:pt idx="33">
                  <c:v>14:Q2</c:v>
                </c:pt>
                <c:pt idx="34">
                  <c:v>14:Q3</c:v>
                </c:pt>
                <c:pt idx="35">
                  <c:v>14:Q4</c:v>
                </c:pt>
                <c:pt idx="36">
                  <c:v>15:Q1</c:v>
                </c:pt>
                <c:pt idx="37">
                  <c:v>15:Q2</c:v>
                </c:pt>
                <c:pt idx="38">
                  <c:v>15:Q3</c:v>
                </c:pt>
                <c:pt idx="39">
                  <c:v>15:Q4</c:v>
                </c:pt>
                <c:pt idx="40">
                  <c:v>16:Q1</c:v>
                </c:pt>
              </c:strCache>
            </c:strRef>
          </c:cat>
          <c:val>
            <c:numRef>
              <c:f>Sheet1!$B$2:$B$42</c:f>
              <c:numCache>
                <c:formatCode>_(* #,##0.0_);_(* \(#,##0.0\);_(* "-"??_);_(@_)</c:formatCode>
                <c:ptCount val="41"/>
                <c:pt idx="0">
                  <c:v>136.049</c:v>
                </c:pt>
                <c:pt idx="1">
                  <c:v>136.337</c:v>
                </c:pt>
                <c:pt idx="2">
                  <c:v>136.883</c:v>
                </c:pt>
                <c:pt idx="3">
                  <c:v>137.266</c:v>
                </c:pt>
                <c:pt idx="4">
                  <c:v>137.785</c:v>
                </c:pt>
                <c:pt idx="5">
                  <c:v>138.085</c:v>
                </c:pt>
                <c:pt idx="6">
                  <c:v>138.116</c:v>
                </c:pt>
                <c:pt idx="7">
                  <c:v>138.413</c:v>
                </c:pt>
                <c:pt idx="8">
                  <c:v>138.268</c:v>
                </c:pt>
                <c:pt idx="9">
                  <c:v>137.708</c:v>
                </c:pt>
                <c:pt idx="10">
                  <c:v>136.781</c:v>
                </c:pt>
                <c:pt idx="11">
                  <c:v>134.844</c:v>
                </c:pt>
                <c:pt idx="12">
                  <c:v>132.527</c:v>
                </c:pt>
                <c:pt idx="13">
                  <c:v>131.02</c:v>
                </c:pt>
                <c:pt idx="14">
                  <c:v>130.26</c:v>
                </c:pt>
                <c:pt idx="15">
                  <c:v>129.774</c:v>
                </c:pt>
                <c:pt idx="16">
                  <c:v>129.896</c:v>
                </c:pt>
                <c:pt idx="17">
                  <c:v>130.528</c:v>
                </c:pt>
                <c:pt idx="18">
                  <c:v>130.372</c:v>
                </c:pt>
                <c:pt idx="19">
                  <c:v>130.84</c:v>
                </c:pt>
                <c:pt idx="20">
                  <c:v>131.295</c:v>
                </c:pt>
                <c:pt idx="21">
                  <c:v>131.949</c:v>
                </c:pt>
                <c:pt idx="22">
                  <c:v>132.372</c:v>
                </c:pt>
                <c:pt idx="23">
                  <c:v>132.927</c:v>
                </c:pt>
                <c:pt idx="24">
                  <c:v>133.761</c:v>
                </c:pt>
                <c:pt idx="25">
                  <c:v>134.038</c:v>
                </c:pt>
                <c:pt idx="26">
                  <c:v>134.552</c:v>
                </c:pt>
                <c:pt idx="27">
                  <c:v>135.076</c:v>
                </c:pt>
                <c:pt idx="28">
                  <c:v>135.712</c:v>
                </c:pt>
                <c:pt idx="29">
                  <c:v>136.268</c:v>
                </c:pt>
                <c:pt idx="30">
                  <c:v>136.862</c:v>
                </c:pt>
                <c:pt idx="31">
                  <c:v>137.387</c:v>
                </c:pt>
                <c:pt idx="32">
                  <c:v>138.014</c:v>
                </c:pt>
                <c:pt idx="33">
                  <c:v>138.843</c:v>
                </c:pt>
                <c:pt idx="34">
                  <c:v>139.579</c:v>
                </c:pt>
                <c:pt idx="35">
                  <c:v>140.402</c:v>
                </c:pt>
                <c:pt idx="36">
                  <c:v>140.972</c:v>
                </c:pt>
                <c:pt idx="37">
                  <c:v>141.724</c:v>
                </c:pt>
                <c:pt idx="38">
                  <c:v>142.3</c:v>
                </c:pt>
                <c:pt idx="39">
                  <c:v>143.146</c:v>
                </c:pt>
                <c:pt idx="40">
                  <c:v>143.733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962-4145-8CA9-5A16E304B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6747680"/>
        <c:axId val="209939588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Collision Claim Frequency</c:v>
                </c:pt>
              </c:strCache>
            </c:strRef>
          </c:tx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06:Q1</c:v>
                </c:pt>
                <c:pt idx="1">
                  <c:v>06:Q2</c:v>
                </c:pt>
                <c:pt idx="2">
                  <c:v>06:Q3</c:v>
                </c:pt>
                <c:pt idx="3">
                  <c:v>06:Q4</c:v>
                </c:pt>
                <c:pt idx="4">
                  <c:v>07:Q1</c:v>
                </c:pt>
                <c:pt idx="5">
                  <c:v>07:Q2</c:v>
                </c:pt>
                <c:pt idx="6">
                  <c:v>07:Q3</c:v>
                </c:pt>
                <c:pt idx="7">
                  <c:v>07:Q4</c:v>
                </c:pt>
                <c:pt idx="8">
                  <c:v>08:Q1</c:v>
                </c:pt>
                <c:pt idx="9">
                  <c:v>08:Q2</c:v>
                </c:pt>
                <c:pt idx="10">
                  <c:v>08:Q3</c:v>
                </c:pt>
                <c:pt idx="11">
                  <c:v>08:Q4</c:v>
                </c:pt>
                <c:pt idx="12">
                  <c:v>09:Q1</c:v>
                </c:pt>
                <c:pt idx="13">
                  <c:v>09:Q2</c:v>
                </c:pt>
                <c:pt idx="14">
                  <c:v>09:Q3</c:v>
                </c:pt>
                <c:pt idx="15">
                  <c:v>09:Q4</c:v>
                </c:pt>
                <c:pt idx="16">
                  <c:v>10:Q1</c:v>
                </c:pt>
                <c:pt idx="17">
                  <c:v>10:Q2</c:v>
                </c:pt>
                <c:pt idx="18">
                  <c:v>10:Q3</c:v>
                </c:pt>
                <c:pt idx="19">
                  <c:v>10:Q4</c:v>
                </c:pt>
                <c:pt idx="20">
                  <c:v>11:Q1</c:v>
                </c:pt>
                <c:pt idx="21">
                  <c:v>11:Q2</c:v>
                </c:pt>
                <c:pt idx="22">
                  <c:v>11:Q3</c:v>
                </c:pt>
                <c:pt idx="23">
                  <c:v>11:Q4</c:v>
                </c:pt>
                <c:pt idx="24">
                  <c:v>12:Q1</c:v>
                </c:pt>
                <c:pt idx="25">
                  <c:v>12:Q2</c:v>
                </c:pt>
                <c:pt idx="26">
                  <c:v>12:Q3</c:v>
                </c:pt>
                <c:pt idx="27">
                  <c:v>12:Q4</c:v>
                </c:pt>
                <c:pt idx="28">
                  <c:v>13:Q1</c:v>
                </c:pt>
                <c:pt idx="29">
                  <c:v>13:Q2</c:v>
                </c:pt>
                <c:pt idx="30">
                  <c:v>13:Q3</c:v>
                </c:pt>
                <c:pt idx="31">
                  <c:v>13:Q4</c:v>
                </c:pt>
                <c:pt idx="32">
                  <c:v>14:Q1</c:v>
                </c:pt>
                <c:pt idx="33">
                  <c:v>14:Q2</c:v>
                </c:pt>
                <c:pt idx="34">
                  <c:v>14:Q3</c:v>
                </c:pt>
                <c:pt idx="35">
                  <c:v>14:Q4</c:v>
                </c:pt>
                <c:pt idx="36">
                  <c:v>15:Q1</c:v>
                </c:pt>
                <c:pt idx="37">
                  <c:v>15:Q2</c:v>
                </c:pt>
                <c:pt idx="38">
                  <c:v>15:Q3</c:v>
                </c:pt>
                <c:pt idx="39">
                  <c:v>15:Q4</c:v>
                </c:pt>
                <c:pt idx="40">
                  <c:v>16:Q1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5.84</c:v>
                </c:pt>
                <c:pt idx="1">
                  <c:v>5.78</c:v>
                </c:pt>
                <c:pt idx="2">
                  <c:v>5.73</c:v>
                </c:pt>
                <c:pt idx="3">
                  <c:v>5.7</c:v>
                </c:pt>
                <c:pt idx="4">
                  <c:v>5.74</c:v>
                </c:pt>
                <c:pt idx="5">
                  <c:v>5.78</c:v>
                </c:pt>
                <c:pt idx="6">
                  <c:v>5.8</c:v>
                </c:pt>
                <c:pt idx="7">
                  <c:v>5.84</c:v>
                </c:pt>
                <c:pt idx="8">
                  <c:v>5.85</c:v>
                </c:pt>
                <c:pt idx="9">
                  <c:v>5.819999999999998</c:v>
                </c:pt>
                <c:pt idx="10">
                  <c:v>5.769999999999999</c:v>
                </c:pt>
                <c:pt idx="11">
                  <c:v>5.7</c:v>
                </c:pt>
                <c:pt idx="12">
                  <c:v>5.67</c:v>
                </c:pt>
                <c:pt idx="13">
                  <c:v>5.63</c:v>
                </c:pt>
                <c:pt idx="14">
                  <c:v>5.619999999999996</c:v>
                </c:pt>
                <c:pt idx="15">
                  <c:v>5.57</c:v>
                </c:pt>
                <c:pt idx="16">
                  <c:v>5.56</c:v>
                </c:pt>
                <c:pt idx="17">
                  <c:v>5.58</c:v>
                </c:pt>
                <c:pt idx="18">
                  <c:v>5.6</c:v>
                </c:pt>
                <c:pt idx="19">
                  <c:v>5.63</c:v>
                </c:pt>
                <c:pt idx="20">
                  <c:v>5.619999999999996</c:v>
                </c:pt>
                <c:pt idx="21">
                  <c:v>5.609999999999998</c:v>
                </c:pt>
                <c:pt idx="22">
                  <c:v>5.609999999999998</c:v>
                </c:pt>
                <c:pt idx="23">
                  <c:v>5.63</c:v>
                </c:pt>
                <c:pt idx="24">
                  <c:v>5.55</c:v>
                </c:pt>
                <c:pt idx="25">
                  <c:v>5.57</c:v>
                </c:pt>
                <c:pt idx="26">
                  <c:v>5.58</c:v>
                </c:pt>
                <c:pt idx="27">
                  <c:v>5.53</c:v>
                </c:pt>
                <c:pt idx="28">
                  <c:v>5.58</c:v>
                </c:pt>
                <c:pt idx="29">
                  <c:v>5.59</c:v>
                </c:pt>
                <c:pt idx="30">
                  <c:v>5.619999999999996</c:v>
                </c:pt>
                <c:pt idx="31">
                  <c:v>5.659999999999996</c:v>
                </c:pt>
                <c:pt idx="32">
                  <c:v>5.79</c:v>
                </c:pt>
                <c:pt idx="33">
                  <c:v>5.85</c:v>
                </c:pt>
                <c:pt idx="34">
                  <c:v>5.88</c:v>
                </c:pt>
                <c:pt idx="35">
                  <c:v>5.91</c:v>
                </c:pt>
                <c:pt idx="36">
                  <c:v>5.89</c:v>
                </c:pt>
                <c:pt idx="37">
                  <c:v>5.92</c:v>
                </c:pt>
                <c:pt idx="38">
                  <c:v>5.94</c:v>
                </c:pt>
                <c:pt idx="39">
                  <c:v>5.96</c:v>
                </c:pt>
                <c:pt idx="40">
                  <c:v>5.95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962-4145-8CA9-5A16E304B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179904"/>
        <c:axId val="2142282400"/>
      </c:lineChart>
      <c:catAx>
        <c:axId val="2106747680"/>
        <c:scaling>
          <c:orientation val="minMax"/>
        </c:scaling>
        <c:delete val="0"/>
        <c:axPos val="b"/>
        <c:numFmt formatCode="m/d/yy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099395888"/>
        <c:crosses val="autoZero"/>
        <c:auto val="1"/>
        <c:lblAlgn val="ctr"/>
        <c:lblOffset val="100"/>
        <c:tickLblSkip val="4"/>
        <c:noMultiLvlLbl val="0"/>
      </c:catAx>
      <c:valAx>
        <c:axId val="20993958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337DBE"/>
                </a:solidFill>
              </a:defRPr>
            </a:pPr>
            <a:endParaRPr lang="en-US"/>
          </a:p>
        </c:txPr>
        <c:crossAx val="2106747680"/>
        <c:crosses val="autoZero"/>
        <c:crossBetween val="midCat"/>
      </c:valAx>
      <c:valAx>
        <c:axId val="2142282400"/>
        <c:scaling>
          <c:orientation val="minMax"/>
        </c:scaling>
        <c:delete val="0"/>
        <c:axPos val="r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2"/>
                </a:solidFill>
              </a:defRPr>
            </a:pPr>
            <a:endParaRPr lang="en-US"/>
          </a:p>
        </c:txPr>
        <c:crossAx val="2143179904"/>
        <c:crosses val="max"/>
        <c:crossBetween val="between"/>
      </c:valAx>
      <c:catAx>
        <c:axId val="2143179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4228240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28898316844253"/>
          <c:y val="0.0261316063330537"/>
          <c:w val="0.573699311208146"/>
          <c:h val="0.083564457994025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34248076404898"/>
          <c:y val="0.0550326171664233"/>
          <c:w val="0.91657519235951"/>
          <c:h val="0.83957219251336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Severity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5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7A7-413B-A9B3-6FD57A22FF2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Sheet1!$B$1:$Q$1</c:f>
              <c:numCache>
                <c:formatCode>General</c:formatCode>
                <c:ptCount val="16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  <c:pt idx="9">
                  <c:v>2014.0</c:v>
                </c:pt>
                <c:pt idx="10">
                  <c:v>2015.0</c:v>
                </c:pt>
              </c:numCache>
            </c:numRef>
          </c:cat>
          <c:val>
            <c:numRef>
              <c:f>Sheet1!$B$2:$Q$2</c:f>
              <c:numCache>
                <c:formatCode>0.0%</c:formatCode>
                <c:ptCount val="16"/>
                <c:pt idx="0">
                  <c:v>0.039</c:v>
                </c:pt>
                <c:pt idx="1">
                  <c:v>0.031</c:v>
                </c:pt>
                <c:pt idx="2">
                  <c:v>0.001</c:v>
                </c:pt>
                <c:pt idx="3">
                  <c:v>0.005</c:v>
                </c:pt>
                <c:pt idx="4">
                  <c:v>-0.023</c:v>
                </c:pt>
                <c:pt idx="5">
                  <c:v>-0.001</c:v>
                </c:pt>
                <c:pt idx="6">
                  <c:v>0.028</c:v>
                </c:pt>
                <c:pt idx="7">
                  <c:v>0.013</c:v>
                </c:pt>
                <c:pt idx="8">
                  <c:v>0.041</c:v>
                </c:pt>
                <c:pt idx="9">
                  <c:v>0.013</c:v>
                </c:pt>
                <c:pt idx="10">
                  <c:v>0.057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A7-413B-A9B3-6FD57A22FF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2113066320"/>
        <c:axId val="2101538176"/>
      </c:barChart>
      <c:dateAx>
        <c:axId val="211306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2101538176"/>
        <c:crosses val="autoZero"/>
        <c:auto val="0"/>
        <c:lblOffset val="100"/>
        <c:baseTimeUnit val="days"/>
        <c:majorUnit val="1.0"/>
        <c:minorUnit val="1.0"/>
      </c:dateAx>
      <c:valAx>
        <c:axId val="2101538176"/>
        <c:scaling>
          <c:orientation val="minMax"/>
          <c:max val="0.06"/>
          <c:min val="-0.0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400" dirty="0"/>
                  <a:t>Annual Change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13066320"/>
        <c:crosses val="autoZero"/>
        <c:crossBetween val="between"/>
        <c:majorUnit val="0.0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83845765459329"/>
          <c:y val="0.0438052922865665"/>
          <c:w val="0.874958348268359"/>
          <c:h val="0.8271059199569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Body work</c:v>
                </c:pt>
              </c:strCache>
            </c:strRef>
          </c:tx>
          <c:marker>
            <c:symbol val="circle"/>
            <c:size val="6"/>
            <c:spPr>
              <a:solidFill>
                <a:srgbClr val="2F72AD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100.0</c:v>
                </c:pt>
                <c:pt idx="1">
                  <c:v>103.3</c:v>
                </c:pt>
                <c:pt idx="2">
                  <c:v>108.1</c:v>
                </c:pt>
                <c:pt idx="3">
                  <c:v>111.6</c:v>
                </c:pt>
                <c:pt idx="4">
                  <c:v>115.2</c:v>
                </c:pt>
                <c:pt idx="5">
                  <c:v>119.5</c:v>
                </c:pt>
                <c:pt idx="6">
                  <c:v>122.3</c:v>
                </c:pt>
                <c:pt idx="7">
                  <c:v>125.0</c:v>
                </c:pt>
                <c:pt idx="8">
                  <c:v>127.4</c:v>
                </c:pt>
                <c:pt idx="9">
                  <c:v>130.3</c:v>
                </c:pt>
                <c:pt idx="10" formatCode="0.0">
                  <c:v>133.7</c:v>
                </c:pt>
                <c:pt idx="11">
                  <c:v>135.0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3C3-412F-9668-26509F847B4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Overall inflation</c:v>
                </c:pt>
              </c:strCache>
            </c:strRef>
          </c:tx>
          <c:marker>
            <c:symbol val="circle"/>
            <c:size val="6"/>
            <c:spPr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100.0</c:v>
                </c:pt>
                <c:pt idx="1">
                  <c:v>103.4</c:v>
                </c:pt>
                <c:pt idx="2">
                  <c:v>106.7</c:v>
                </c:pt>
                <c:pt idx="3">
                  <c:v>109.7</c:v>
                </c:pt>
                <c:pt idx="4">
                  <c:v>113.9</c:v>
                </c:pt>
                <c:pt idx="5">
                  <c:v>113.4</c:v>
                </c:pt>
                <c:pt idx="6">
                  <c:v>115.2</c:v>
                </c:pt>
                <c:pt idx="7">
                  <c:v>118.9</c:v>
                </c:pt>
                <c:pt idx="8">
                  <c:v>121.4</c:v>
                </c:pt>
                <c:pt idx="9">
                  <c:v>123.2</c:v>
                </c:pt>
                <c:pt idx="10">
                  <c:v>125.2</c:v>
                </c:pt>
                <c:pt idx="11">
                  <c:v>125.3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3C3-412F-9668-26509F847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1938528"/>
        <c:axId val="2112750576"/>
      </c:lineChart>
      <c:catAx>
        <c:axId val="214193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12750576"/>
        <c:crosses val="autoZero"/>
        <c:auto val="1"/>
        <c:lblAlgn val="ctr"/>
        <c:lblOffset val="100"/>
        <c:noMultiLvlLbl val="0"/>
      </c:catAx>
      <c:valAx>
        <c:axId val="2112750576"/>
        <c:scaling>
          <c:orientation val="minMax"/>
          <c:max val="140.0"/>
          <c:min val="100.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4193852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285126967213888"/>
          <c:y val="0.0442938476240843"/>
          <c:w val="0.44652418447694"/>
          <c:h val="0.08710583210996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23318899144495"/>
          <c:y val="0.0746295361133314"/>
          <c:w val="0.894243018704177"/>
          <c:h val="0.796489592803849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4"/>
            <c:invertIfNegative val="0"/>
            <c:bubble3D val="0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C3A-4D86-94A8-E3280514CB68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3A-4D86-94A8-E3280514CB68}"/>
              </c:ext>
            </c:extLst>
          </c:dPt>
          <c:dLbls>
            <c:dLbl>
              <c:idx val="17"/>
              <c:layout>
                <c:manualLayout>
                  <c:x val="-0.0413318025258324"/>
                  <c:y val="0.054607740888119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92-42BB-A557-B747C924D4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92-42BB-A557-B747C924D45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Sheet1!$B$1:$AA$1</c:f>
              <c:strCach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2016*</c:v>
                </c:pt>
              </c:strCache>
            </c:strRef>
          </c:cat>
          <c:val>
            <c:numRef>
              <c:f>Sheet1!$B$2:$AA$2</c:f>
              <c:numCache>
                <c:formatCode>0.0%</c:formatCode>
                <c:ptCount val="26"/>
                <c:pt idx="0">
                  <c:v>-0.0700217883539113</c:v>
                </c:pt>
                <c:pt idx="1">
                  <c:v>-0.0586640940830577</c:v>
                </c:pt>
                <c:pt idx="2">
                  <c:v>0.0222292713874384</c:v>
                </c:pt>
                <c:pt idx="3">
                  <c:v>0.0150621822261476</c:v>
                </c:pt>
                <c:pt idx="4">
                  <c:v>0.0197300348038754</c:v>
                </c:pt>
                <c:pt idx="5">
                  <c:v>0.00659548462975357</c:v>
                </c:pt>
                <c:pt idx="6">
                  <c:v>-0.00437581616990079</c:v>
                </c:pt>
                <c:pt idx="7">
                  <c:v>0.000989461088867438</c:v>
                </c:pt>
                <c:pt idx="8">
                  <c:v>-0.0252867750166663</c:v>
                </c:pt>
                <c:pt idx="9">
                  <c:v>0.0224758850027123</c:v>
                </c:pt>
                <c:pt idx="10">
                  <c:v>0.0100106103243069</c:v>
                </c:pt>
                <c:pt idx="11">
                  <c:v>0.0363569927834111</c:v>
                </c:pt>
                <c:pt idx="12">
                  <c:v>-0.0137285147642133</c:v>
                </c:pt>
                <c:pt idx="13">
                  <c:v>0.00393234577831403</c:v>
                </c:pt>
                <c:pt idx="14">
                  <c:v>0.00912469677074745</c:v>
                </c:pt>
                <c:pt idx="15">
                  <c:v>-0.000595461261936769</c:v>
                </c:pt>
                <c:pt idx="16">
                  <c:v>-0.0302542148468532</c:v>
                </c:pt>
                <c:pt idx="17">
                  <c:v>-0.0945500056889294</c:v>
                </c:pt>
                <c:pt idx="18">
                  <c:v>-0.0898215632068359</c:v>
                </c:pt>
                <c:pt idx="19">
                  <c:v>-0.0244091009498564</c:v>
                </c:pt>
                <c:pt idx="20">
                  <c:v>-0.000820785690026082</c:v>
                </c:pt>
                <c:pt idx="21">
                  <c:v>0.0314987394838966</c:v>
                </c:pt>
                <c:pt idx="22">
                  <c:v>-0.0287244267472195</c:v>
                </c:pt>
                <c:pt idx="23">
                  <c:v>0.000876473748197659</c:v>
                </c:pt>
                <c:pt idx="24">
                  <c:v>0.08</c:v>
                </c:pt>
                <c:pt idx="25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E5C-4E2F-9CBB-A55FBBA935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2142107360"/>
        <c:axId val="2106737504"/>
      </c:barChart>
      <c:catAx>
        <c:axId val="21421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2640000" vert="horz"/>
          <a:lstStyle/>
          <a:p>
            <a:pPr>
              <a:defRPr/>
            </a:pPr>
            <a:endParaRPr lang="en-US"/>
          </a:p>
        </c:txPr>
        <c:crossAx val="2106737504"/>
        <c:crosses val="autoZero"/>
        <c:auto val="1"/>
        <c:lblAlgn val="ctr"/>
        <c:lblOffset val="0"/>
        <c:noMultiLvlLbl val="0"/>
      </c:catAx>
      <c:valAx>
        <c:axId val="2106737504"/>
        <c:scaling>
          <c:orientation val="minMax"/>
          <c:min val="-0.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142107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0.07168</cdr:x>
      <cdr:y>0.05686</cdr:y>
    </cdr:from>
    <cdr:to>
      <cdr:x>0.27625</cdr:x>
      <cdr:y>0.12509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7375" y="238125"/>
          <a:ext cx="16764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D53B4-B4FE-442B-BCF3-9023F49641CC}" type="datetimeFigureOut">
              <a:rPr lang="en-US" sz="1050" smtClean="0"/>
              <a:t>10/12/16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3EEC0-60C9-482C-B113-4433E60F7642}" type="slidenum">
              <a:rPr lang="en-US" sz="1050" smtClean="0"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6256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12T13:51:41.773"/>
    </inkml:context>
    <inkml:brush xml:id="br0">
      <inkml:brushProperty name="width" value="0.06048" units="cm"/>
      <inkml:brushProperty name="height" value="0.06048" units="cm"/>
      <inkml:brushProperty name="color" value="#FF0000"/>
    </inkml:brush>
  </inkml:definitions>
  <inkml:trace contextRef="#ctx0" brushRef="#br0">1141 2208 8678,'-7'-13'5,"3"1"0,3 6-148,1 6 1,0 6 121,0 6 1,0 1-120,0-1 0,0-4 53,0 1 75,0-7 140,0 4-194,0-6 0,0 1-349,0 3 246,0-2 0,0 5-174,0-3 1,4 3 140,0 5 0,6 6 0,-4 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32004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0" y="8866597"/>
            <a:ext cx="6856413" cy="2758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5F8523C-8729-40F0-9536-D6C4CA3AD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685800" y="3609975"/>
            <a:ext cx="5486400" cy="5143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842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lnSpc>
        <a:spcPct val="90000"/>
      </a:lnSpc>
      <a:spcBef>
        <a:spcPts val="1200"/>
      </a:spcBef>
      <a:buClr>
        <a:srgbClr val="337DBE"/>
      </a:buClr>
      <a:buSzPct val="77000"/>
      <a:buFont typeface="Wingdings 3" panose="05040102010807070707" pitchFamily="18" charset="2"/>
      <a:buChar char="y"/>
      <a:defRPr lang="en-US" sz="1200" kern="1200" dirty="0" smtClean="0">
        <a:solidFill>
          <a:schemeClr val="tx1"/>
        </a:solidFill>
        <a:effectLst/>
        <a:latin typeface="+mn-lt"/>
        <a:ea typeface="+mn-ea"/>
        <a:cs typeface="+mn-cs"/>
      </a:defRPr>
    </a:lvl1pPr>
    <a:lvl2pPr marL="342900" indent="-142875" algn="l" defTabSz="914400" rtl="0" eaLnBrk="1" latinLnBrk="0" hangingPunct="1">
      <a:lnSpc>
        <a:spcPct val="90000"/>
      </a:lnSpc>
      <a:spcBef>
        <a:spcPts val="600"/>
      </a:spcBef>
      <a:buClr>
        <a:srgbClr val="337DBE"/>
      </a:buClr>
      <a:buFont typeface="Wingdings" panose="05000000000000000000" pitchFamily="2" charset="2"/>
      <a:buChar char="w"/>
      <a:defRPr lang="en-US" sz="1100" kern="1200" dirty="0" smtClean="0">
        <a:solidFill>
          <a:schemeClr val="tx1"/>
        </a:solidFill>
        <a:effectLst/>
        <a:latin typeface="+mn-lt"/>
        <a:ea typeface="+mn-ea"/>
        <a:cs typeface="+mn-cs"/>
      </a:defRPr>
    </a:lvl2pPr>
    <a:lvl3pPr marL="514350" indent="-119063" algn="l" defTabSz="914400" rtl="0" eaLnBrk="1" latinLnBrk="0" hangingPunct="1">
      <a:lnSpc>
        <a:spcPct val="90000"/>
      </a:lnSpc>
      <a:spcBef>
        <a:spcPts val="300"/>
      </a:spcBef>
      <a:buClr>
        <a:srgbClr val="337DBE"/>
      </a:buClr>
      <a:buFont typeface="Arial" pitchFamily="34" charset="0"/>
      <a:buChar char="–"/>
      <a:defRPr lang="en-US" sz="1000" kern="1200" dirty="0" smtClean="0">
        <a:solidFill>
          <a:schemeClr val="tx1"/>
        </a:solidFill>
        <a:effectLst/>
        <a:latin typeface="+mn-lt"/>
        <a:ea typeface="+mn-ea"/>
        <a:cs typeface="+mn-cs"/>
      </a:defRPr>
    </a:lvl3pPr>
    <a:lvl4pPr marL="685800" indent="-107950" algn="l" defTabSz="914400" rtl="0" eaLnBrk="1" latinLnBrk="0" hangingPunct="1">
      <a:lnSpc>
        <a:spcPct val="90000"/>
      </a:lnSpc>
      <a:spcBef>
        <a:spcPts val="200"/>
      </a:spcBef>
      <a:buClr>
        <a:srgbClr val="337DBE"/>
      </a:buClr>
      <a:buFont typeface="Wingdings" pitchFamily="2" charset="2"/>
      <a:buChar char="§"/>
      <a:defRPr lang="en-US" sz="900" kern="1200" dirty="0" smtClean="0">
        <a:solidFill>
          <a:schemeClr val="tx1"/>
        </a:solidFill>
        <a:effectLst/>
        <a:latin typeface="+mn-lt"/>
        <a:ea typeface="+mn-ea"/>
        <a:cs typeface="+mn-cs"/>
      </a:defRPr>
    </a:lvl4pPr>
    <a:lvl5pPr marL="800100" indent="-95250" algn="l" defTabSz="914400" rtl="0" eaLnBrk="1" latinLnBrk="0" hangingPunct="1">
      <a:lnSpc>
        <a:spcPct val="90000"/>
      </a:lnSpc>
      <a:spcBef>
        <a:spcPts val="100"/>
      </a:spcBef>
      <a:buClr>
        <a:srgbClr val="337DBE"/>
      </a:buClr>
      <a:buSzPct val="100000"/>
      <a:buFont typeface="Arial" panose="020B0604020202020204" pitchFamily="34" charset="0"/>
      <a:buChar char="»"/>
      <a:defRPr lang="en-US" sz="800" kern="1200" dirty="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0A1D7-41F4-4ABD-BFCE-86B7BE9B3D4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Slide Image Placeholder 9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11" name="Notes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5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0A1D7-41F4-4ABD-BFCE-86B7BE9B3D4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amount of claim costs per vehicle insured - known as loss costs in the industry - is the primary cost in auto insurance rates. Those have been rising across all major coverages.</a:t>
            </a:r>
          </a:p>
        </p:txBody>
      </p:sp>
    </p:spTree>
    <p:extLst>
      <p:ext uri="{BB962C8B-B14F-4D97-AF65-F5344CB8AC3E}">
        <p14:creationId xmlns:p14="http://schemas.microsoft.com/office/powerpoint/2010/main" val="1029772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54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71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41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28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3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20900" t="456" r="363" b="1739"/>
          <a:stretch/>
        </p:blipFill>
        <p:spPr>
          <a:xfrm>
            <a:off x="0" y="0"/>
            <a:ext cx="914399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1" y="3351344"/>
            <a:ext cx="7772400" cy="1380744"/>
          </a:xfrm>
        </p:spPr>
        <p:txBody>
          <a:bodyPr lIns="0" tIns="0" rIns="0" bIns="0"/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081" y="4933256"/>
            <a:ext cx="777240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000">
                <a:solidFill>
                  <a:srgbClr val="072C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 descr="III_logo-4c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2243432"/>
            <a:ext cx="2539653" cy="75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1434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eft Two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37"/>
          </p:nvPr>
        </p:nvSpPr>
        <p:spPr>
          <a:xfrm>
            <a:off x="352425" y="2381250"/>
            <a:ext cx="4152900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38"/>
          </p:nvPr>
        </p:nvSpPr>
        <p:spPr>
          <a:xfrm>
            <a:off x="4668837" y="2381249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9"/>
          </p:nvPr>
        </p:nvSpPr>
        <p:spPr>
          <a:xfrm>
            <a:off x="4668837" y="4712970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52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eft One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5242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5"/>
          </p:nvPr>
        </p:nvSpPr>
        <p:spPr>
          <a:xfrm>
            <a:off x="357188" y="2377439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36"/>
          </p:nvPr>
        </p:nvSpPr>
        <p:spPr>
          <a:xfrm>
            <a:off x="35718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7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8849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5242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7"/>
          </p:nvPr>
        </p:nvSpPr>
        <p:spPr>
          <a:xfrm>
            <a:off x="357188" y="237744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8"/>
          </p:nvPr>
        </p:nvSpPr>
        <p:spPr>
          <a:xfrm>
            <a:off x="4668837" y="2378075"/>
            <a:ext cx="4151376" cy="1416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9"/>
          </p:nvPr>
        </p:nvSpPr>
        <p:spPr>
          <a:xfrm>
            <a:off x="35718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0"/>
          </p:nvPr>
        </p:nvSpPr>
        <p:spPr>
          <a:xfrm>
            <a:off x="4668838" y="4708525"/>
            <a:ext cx="4152900" cy="14176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59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613208" y="3501416"/>
            <a:ext cx="7796213" cy="1038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13978" y="2057065"/>
            <a:ext cx="7886700" cy="1325563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0" y="2404648"/>
            <a:ext cx="344424" cy="34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13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7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0" y="0"/>
            <a:ext cx="9144229" cy="6858000"/>
          </a:xfrm>
          <a:custGeom>
            <a:avLst/>
            <a:gdLst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4000 w 9144000"/>
              <a:gd name="connsiteY4" fmla="*/ 2215299 h 6862713"/>
              <a:gd name="connsiteX5" fmla="*/ 4515439 w 9144000"/>
              <a:gd name="connsiteY5" fmla="*/ 6862713 h 6862713"/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1619 w 9144000"/>
              <a:gd name="connsiteY4" fmla="*/ 2234362 h 6862713"/>
              <a:gd name="connsiteX5" fmla="*/ 4515439 w 9144000"/>
              <a:gd name="connsiteY5" fmla="*/ 6862713 h 6862713"/>
              <a:gd name="connsiteX0" fmla="*/ 4515439 w 9144229"/>
              <a:gd name="connsiteY0" fmla="*/ 6862713 h 6862713"/>
              <a:gd name="connsiteX1" fmla="*/ 0 w 9144229"/>
              <a:gd name="connsiteY1" fmla="*/ 6862713 h 6862713"/>
              <a:gd name="connsiteX2" fmla="*/ 0 w 9144229"/>
              <a:gd name="connsiteY2" fmla="*/ 0 h 6862713"/>
              <a:gd name="connsiteX3" fmla="*/ 9144000 w 9144229"/>
              <a:gd name="connsiteY3" fmla="*/ 0 h 6862713"/>
              <a:gd name="connsiteX4" fmla="*/ 9144000 w 9144229"/>
              <a:gd name="connsiteY4" fmla="*/ 2231980 h 6862713"/>
              <a:gd name="connsiteX5" fmla="*/ 4515439 w 9144229"/>
              <a:gd name="connsiteY5" fmla="*/ 6862713 h 686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229" h="6862713">
                <a:moveTo>
                  <a:pt x="4515439" y="6862713"/>
                </a:moveTo>
                <a:lnTo>
                  <a:pt x="0" y="6862713"/>
                </a:lnTo>
                <a:lnTo>
                  <a:pt x="0" y="0"/>
                </a:lnTo>
                <a:lnTo>
                  <a:pt x="9144000" y="0"/>
                </a:lnTo>
                <a:cubicBezTo>
                  <a:pt x="9143206" y="744787"/>
                  <a:pt x="9144794" y="1487193"/>
                  <a:pt x="9144000" y="2231980"/>
                </a:cubicBezTo>
                <a:lnTo>
                  <a:pt x="4515439" y="68627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04080" y="1960694"/>
            <a:ext cx="7772400" cy="1380744"/>
          </a:xfrm>
        </p:spPr>
        <p:txBody>
          <a:bodyPr lIns="0" tIns="0" rIns="0" bIns="0" anchor="b" anchorCtr="0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04080" y="3542606"/>
            <a:ext cx="694944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94827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04080" y="1960694"/>
            <a:ext cx="7772400" cy="1380744"/>
          </a:xfrm>
        </p:spPr>
        <p:txBody>
          <a:bodyPr lIns="0" tIns="0" rIns="0" bIns="0" anchor="b" anchorCtr="0"/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04080" y="3542606"/>
            <a:ext cx="694944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ight Triangle 4"/>
          <p:cNvSpPr/>
          <p:nvPr userDrawn="1"/>
        </p:nvSpPr>
        <p:spPr>
          <a:xfrm flipH="1">
            <a:off x="4492800" y="2224800"/>
            <a:ext cx="4651200" cy="46332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0" y="2404648"/>
            <a:ext cx="344424" cy="344424"/>
          </a:xfrm>
          <a:prstGeom prst="rect">
            <a:avLst/>
          </a:prstGeom>
        </p:spPr>
      </p:pic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0" y="0"/>
            <a:ext cx="768096" cy="768096"/>
          </a:xfrm>
          <a:prstGeom prst="rtTriangle">
            <a:avLst/>
          </a:prstGeom>
          <a:solidFill>
            <a:srgbClr val="337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3141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2841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0169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8882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153866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8467724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1"/>
          </p:nvPr>
        </p:nvSpPr>
        <p:spPr>
          <a:xfrm>
            <a:off x="352425" y="2377440"/>
            <a:ext cx="8467725" cy="3746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93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79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3"/>
          </p:nvPr>
        </p:nvSpPr>
        <p:spPr>
          <a:xfrm>
            <a:off x="357188" y="2377440"/>
            <a:ext cx="4148137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4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937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 noChangeAspect="1"/>
          </p:cNvSpPr>
          <p:nvPr userDrawn="1"/>
        </p:nvSpPr>
        <p:spPr>
          <a:xfrm rot="5400000">
            <a:off x="0" y="0"/>
            <a:ext cx="768096" cy="768096"/>
          </a:xfrm>
          <a:prstGeom prst="rtTriangle">
            <a:avLst/>
          </a:prstGeom>
          <a:solidFill>
            <a:srgbClr val="337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8620125" y="6662377"/>
            <a:ext cx="438150" cy="120184"/>
          </a:xfrm>
          <a:prstGeom prst="rect">
            <a:avLst/>
          </a:prstGeom>
        </p:spPr>
        <p:txBody>
          <a:bodyPr wrap="square" lIns="0" tIns="0" rIns="0" bIns="0" anchor="b" anchorCtr="0"/>
          <a:lstStyle>
            <a:defPPr>
              <a:defRPr lang="en-US"/>
            </a:defPPr>
            <a:lvl1pPr marL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9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0926A-889A-463A-A5EA-682F15689EEF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pPr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616" y="231310"/>
            <a:ext cx="8458200" cy="9509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56616" y="1883664"/>
            <a:ext cx="8458200" cy="4041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69900" y="6403975"/>
            <a:ext cx="330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7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85" r:id="rId3"/>
    <p:sldLayoutId id="2147483654" r:id="rId4"/>
    <p:sldLayoutId id="2147483664" r:id="rId5"/>
    <p:sldLayoutId id="2147483650" r:id="rId6"/>
    <p:sldLayoutId id="2147483665" r:id="rId7"/>
    <p:sldLayoutId id="2147483655" r:id="rId8"/>
    <p:sldLayoutId id="2147483656" r:id="rId9"/>
    <p:sldLayoutId id="2147483658" r:id="rId10"/>
    <p:sldLayoutId id="2147483659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000" b="0" kern="1200">
          <a:solidFill>
            <a:srgbClr val="337DBE"/>
          </a:solidFill>
          <a:latin typeface="+mj-lt"/>
          <a:ea typeface="+mj-ea"/>
          <a:cs typeface="+mj-cs"/>
        </a:defRPr>
      </a:lvl1pPr>
    </p:titleStyle>
    <p:bodyStyle>
      <a:lvl1pPr marL="292608" indent="-292608" algn="l" defTabSz="914400" rtl="0" eaLnBrk="1" latinLnBrk="0" hangingPunct="1">
        <a:lnSpc>
          <a:spcPct val="90000"/>
        </a:lnSpc>
        <a:spcBef>
          <a:spcPts val="2000"/>
        </a:spcBef>
        <a:buClr>
          <a:srgbClr val="337DBE"/>
        </a:buClr>
        <a:buSzPct val="77000"/>
        <a:buFont typeface="Wingdings 3" panose="05040102010807070707" pitchFamily="18" charset="2"/>
        <a:buChar char="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37DBE"/>
        </a:buClr>
        <a:buFont typeface="Wingdings" panose="05000000000000000000" pitchFamily="2" charset="2"/>
        <a:buChar char="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7DBE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-219456" algn="l" defTabSz="914400" rtl="0" eaLnBrk="1" latinLnBrk="0" hangingPunct="1">
        <a:lnSpc>
          <a:spcPct val="90000"/>
        </a:lnSpc>
        <a:spcBef>
          <a:spcPts val="200"/>
        </a:spcBef>
        <a:buClr>
          <a:srgbClr val="337DBE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173736" algn="l" defTabSz="914400" rtl="0" eaLnBrk="1" latinLnBrk="0" hangingPunct="1">
        <a:lnSpc>
          <a:spcPct val="90000"/>
        </a:lnSpc>
        <a:spcBef>
          <a:spcPts val="100"/>
        </a:spcBef>
        <a:buClr>
          <a:srgbClr val="337DBE"/>
        </a:buClr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 userDrawn="1"/>
        </p:nvSpPr>
        <p:spPr>
          <a:xfrm flipH="1">
            <a:off x="4492800" y="2224800"/>
            <a:ext cx="4651200" cy="46332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2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16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hwa.dot.gov/policyinformation/travel_monitoring/tvt.cfm" TargetMode="Externa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ustomXml" Target="../ink/ink1.xml"/><Relationship Id="rId9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04081" y="3087149"/>
            <a:ext cx="7772400" cy="1786855"/>
          </a:xfrm>
        </p:spPr>
        <p:txBody>
          <a:bodyPr/>
          <a:lstStyle/>
          <a:p>
            <a:r>
              <a:rPr lang="en-US" sz="4000" dirty="0">
                <a:solidFill>
                  <a:srgbClr val="234568"/>
                </a:solidFill>
                <a:latin typeface="Rockwell" charset="0"/>
                <a:ea typeface="Rockwell" charset="0"/>
                <a:cs typeface="Rockwell" charset="0"/>
              </a:rPr>
              <a:t>Personal Automobile Insurance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More Accidents, Larger Claims </a:t>
            </a:r>
            <a:br>
              <a:rPr lang="en-US" dirty="0"/>
            </a:br>
            <a:r>
              <a:rPr lang="en-US" dirty="0"/>
              <a:t>Drive Costs Higher</a:t>
            </a:r>
          </a:p>
        </p:txBody>
      </p:sp>
      <p:sp>
        <p:nvSpPr>
          <p:cNvPr id="11" name="Subtitle 5"/>
          <p:cNvSpPr>
            <a:spLocks noGrp="1"/>
          </p:cNvSpPr>
          <p:nvPr>
            <p:ph type="subTitle" idx="1"/>
          </p:nvPr>
        </p:nvSpPr>
        <p:spPr>
          <a:xfrm>
            <a:off x="704081" y="4933256"/>
            <a:ext cx="7772400" cy="813816"/>
          </a:xfrm>
        </p:spPr>
        <p:txBody>
          <a:bodyPr/>
          <a:lstStyle/>
          <a:p>
            <a:r>
              <a:rPr lang="en-US" dirty="0"/>
              <a:t>October 2016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gray">
          <a:xfrm>
            <a:off x="704081" y="5983111"/>
            <a:ext cx="7772400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2880" anchor="b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Insurance Information Institute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110 William Street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New York, NY 10038 </a:t>
            </a:r>
            <a:b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</a:b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212.346.5500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 err="1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info@iii.org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www.iii.org</a:t>
            </a:r>
            <a:endParaRPr lang="en-US" altLang="en-US" sz="1200" spc="50" dirty="0">
              <a:solidFill>
                <a:srgbClr val="337DB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68005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 anchor="t"/>
          <a:lstStyle/>
          <a:p>
            <a:r>
              <a:rPr lang="en-US" dirty="0"/>
              <a:t>The Big Problem: </a:t>
            </a:r>
            <a:br>
              <a:rPr lang="en-US" dirty="0"/>
            </a:br>
            <a:r>
              <a:rPr lang="en-US" dirty="0"/>
              <a:t>Insurance Costs Are Rising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133856" y="6294780"/>
            <a:ext cx="7680960" cy="415018"/>
          </a:xfrm>
        </p:spPr>
        <p:txBody>
          <a:bodyPr/>
          <a:lstStyle/>
          <a:p>
            <a:r>
              <a:rPr lang="en-US" dirty="0"/>
              <a:t>Source: Fast Track Monitoring System. </a:t>
            </a:r>
          </a:p>
        </p:txBody>
      </p:sp>
      <p:sp>
        <p:nvSpPr>
          <p:cNvPr id="14" name="Text Placeholder 4"/>
          <p:cNvSpPr txBox="1">
            <a:spLocks/>
          </p:cNvSpPr>
          <p:nvPr/>
        </p:nvSpPr>
        <p:spPr bwMode="gray">
          <a:xfrm>
            <a:off x="478971" y="4864607"/>
            <a:ext cx="8186058" cy="994542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 algn="ctr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None/>
              <a:defRPr kumimoji="0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  <a:lvl2pPr indent="0">
              <a:buNone/>
              <a:defRPr sz="2000" b="1"/>
            </a:lvl2pPr>
            <a:lvl3pPr indent="0">
              <a:buNone/>
              <a:defRPr b="1"/>
            </a:lvl3pPr>
            <a:lvl4pPr indent="0">
              <a:buNone/>
              <a:defRPr sz="1600" b="1"/>
            </a:lvl4pPr>
            <a:lvl5pPr indent="0">
              <a:buNone/>
              <a:defRPr sz="1600" b="1"/>
            </a:lvl5pPr>
            <a:lvl6pPr indent="0">
              <a:buNone/>
              <a:defRPr sz="1600" b="1"/>
            </a:lvl6pPr>
            <a:lvl7pPr indent="0">
              <a:buNone/>
              <a:defRPr sz="1600" b="1"/>
            </a:lvl7pPr>
            <a:lvl8pPr indent="0">
              <a:buNone/>
              <a:defRPr sz="1600" b="1"/>
            </a:lvl8pPr>
            <a:lvl9pPr indent="0">
              <a:buNone/>
              <a:defRPr sz="1600" b="1"/>
            </a:lvl9pPr>
          </a:lstStyle>
          <a:p>
            <a:r>
              <a:rPr lang="en-US" dirty="0"/>
              <a:t>From early 2014 to early 2016, the cost of accidents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has </a:t>
            </a:r>
            <a:r>
              <a:rPr lang="en-US" dirty="0"/>
              <a:t>risen dramatically. By contrast, consumer prices overall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rose 1.7 </a:t>
            </a:r>
            <a:r>
              <a:rPr lang="en-US" dirty="0"/>
              <a:t>percent during 2014 and 2015.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85521" y="1540702"/>
            <a:ext cx="8454009" cy="39694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Auto Insurance Increase in Loss Costs, 2014:Q1–2016:Q1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478971" y="1946024"/>
            <a:ext cx="8186058" cy="2676659"/>
          </a:xfrm>
          <a:prstGeom prst="rect">
            <a:avLst/>
          </a:prstGeom>
          <a:solidFill>
            <a:srgbClr val="FFF4C7"/>
          </a:solidFill>
          <a:ln w="25400">
            <a:noFill/>
            <a:miter lim="800000"/>
            <a:headEnd/>
            <a:tailEnd/>
          </a:ln>
          <a:effectLst/>
        </p:spPr>
        <p:txBody>
          <a:bodyPr wrap="square" lIns="91418" tIns="45709" rIns="91418" bIns="45709" anchor="ctr">
            <a:flatTx/>
          </a:bodyPr>
          <a:lstStyle/>
          <a:p>
            <a:pPr algn="ctr" eaLnBrk="0" fontAlgn="base" hangingPunct="0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tabLst>
                <a:tab pos="1603375" algn="ctr"/>
                <a:tab pos="2627313" algn="ctr"/>
              </a:tabLst>
            </a:pP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3003" y="3400352"/>
            <a:ext cx="1550421" cy="94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Clr>
                <a:srgbClr val="337DBE"/>
              </a:buClr>
              <a:buSzPct val="77000"/>
            </a:pPr>
            <a:r>
              <a:rPr lang="en-US" dirty="0">
                <a:solidFill>
                  <a:srgbClr val="234568"/>
                </a:solidFill>
              </a:rPr>
              <a:t>Bodily Injury</a:t>
            </a:r>
          </a:p>
          <a:p>
            <a:pPr algn="ctr">
              <a:buClr>
                <a:srgbClr val="337DBE"/>
              </a:buClr>
              <a:buSzPct val="77000"/>
            </a:pPr>
            <a:endParaRPr lang="en-US" dirty="0">
              <a:solidFill>
                <a:schemeClr val="accent1"/>
              </a:solidFill>
            </a:endParaRPr>
          </a:p>
          <a:p>
            <a:pPr algn="ctr">
              <a:buClr>
                <a:srgbClr val="337DBE"/>
              </a:buClr>
              <a:buSzPct val="77000"/>
            </a:pPr>
            <a:r>
              <a:rPr lang="en-US" b="1" dirty="0">
                <a:solidFill>
                  <a:schemeClr val="accent2"/>
                </a:solidFill>
              </a:rPr>
              <a:t>9.6%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21146" y="3400352"/>
            <a:ext cx="1550421" cy="94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Clr>
                <a:srgbClr val="337DBE"/>
              </a:buClr>
              <a:buSzPct val="77000"/>
            </a:pPr>
            <a:r>
              <a:rPr lang="en-US" dirty="0">
                <a:solidFill>
                  <a:srgbClr val="234568"/>
                </a:solidFill>
              </a:rPr>
              <a:t>Property</a:t>
            </a:r>
          </a:p>
          <a:p>
            <a:pPr algn="ctr">
              <a:buClr>
                <a:srgbClr val="337DBE"/>
              </a:buClr>
              <a:buSzPct val="77000"/>
            </a:pPr>
            <a:r>
              <a:rPr lang="en-US" dirty="0">
                <a:solidFill>
                  <a:srgbClr val="234568"/>
                </a:solidFill>
              </a:rPr>
              <a:t>Damage</a:t>
            </a:r>
            <a:endParaRPr lang="en-US" dirty="0">
              <a:solidFill>
                <a:schemeClr val="accent1"/>
              </a:solidFill>
            </a:endParaRPr>
          </a:p>
          <a:p>
            <a:pPr algn="ctr">
              <a:buClr>
                <a:srgbClr val="337DBE"/>
              </a:buClr>
              <a:buSzPct val="77000"/>
            </a:pPr>
            <a:r>
              <a:rPr lang="en-US" b="1" dirty="0">
                <a:solidFill>
                  <a:schemeClr val="accent2"/>
                </a:solidFill>
              </a:rPr>
              <a:t>14.7%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46853" y="3400352"/>
            <a:ext cx="1550421" cy="94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Clr>
                <a:srgbClr val="337DBE"/>
              </a:buClr>
              <a:buSzPct val="77000"/>
            </a:pPr>
            <a:r>
              <a:rPr lang="en-US" dirty="0">
                <a:solidFill>
                  <a:srgbClr val="234568"/>
                </a:solidFill>
              </a:rPr>
              <a:t>Personal Injury Protection</a:t>
            </a:r>
            <a:endParaRPr lang="en-US" dirty="0">
              <a:solidFill>
                <a:schemeClr val="accent1"/>
              </a:solidFill>
            </a:endParaRPr>
          </a:p>
          <a:p>
            <a:pPr algn="ctr">
              <a:buClr>
                <a:srgbClr val="337DBE"/>
              </a:buClr>
              <a:buSzPct val="77000"/>
            </a:pPr>
            <a:r>
              <a:rPr lang="en-US" b="1" dirty="0">
                <a:solidFill>
                  <a:schemeClr val="accent2"/>
                </a:solidFill>
              </a:rPr>
              <a:t>18.4%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72560" y="3400352"/>
            <a:ext cx="1550421" cy="94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Clr>
                <a:srgbClr val="337DBE"/>
              </a:buClr>
              <a:buSzPct val="77000"/>
            </a:pPr>
            <a:r>
              <a:rPr lang="en-US" dirty="0">
                <a:solidFill>
                  <a:srgbClr val="234568"/>
                </a:solidFill>
              </a:rPr>
              <a:t>Collision</a:t>
            </a:r>
          </a:p>
          <a:p>
            <a:pPr algn="ctr">
              <a:buClr>
                <a:srgbClr val="337DBE"/>
              </a:buClr>
              <a:buSzPct val="77000"/>
            </a:pPr>
            <a:endParaRPr lang="en-US" dirty="0">
              <a:solidFill>
                <a:schemeClr val="accent1"/>
              </a:solidFill>
            </a:endParaRPr>
          </a:p>
          <a:p>
            <a:pPr algn="ctr">
              <a:buClr>
                <a:srgbClr val="337DBE"/>
              </a:buClr>
              <a:buSzPct val="77000"/>
            </a:pPr>
            <a:r>
              <a:rPr lang="en-US" b="1" dirty="0">
                <a:solidFill>
                  <a:schemeClr val="accent2"/>
                </a:solidFill>
              </a:rPr>
              <a:t>11.1%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41869" y="3400352"/>
            <a:ext cx="1631092" cy="94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Clr>
                <a:srgbClr val="337DBE"/>
              </a:buClr>
              <a:buSzPct val="77000"/>
            </a:pPr>
            <a:r>
              <a:rPr lang="en-US" dirty="0">
                <a:solidFill>
                  <a:srgbClr val="234568"/>
                </a:solidFill>
              </a:rPr>
              <a:t>Comprehensive</a:t>
            </a:r>
          </a:p>
          <a:p>
            <a:pPr algn="ctr">
              <a:buClr>
                <a:srgbClr val="337DBE"/>
              </a:buClr>
              <a:buSzPct val="77000"/>
            </a:pPr>
            <a:endParaRPr lang="en-US" dirty="0">
              <a:solidFill>
                <a:schemeClr val="accent1"/>
              </a:solidFill>
            </a:endParaRPr>
          </a:p>
          <a:p>
            <a:pPr algn="ctr">
              <a:buClr>
                <a:srgbClr val="337DBE"/>
              </a:buClr>
              <a:buSzPct val="77000"/>
            </a:pPr>
            <a:r>
              <a:rPr lang="en-US" b="1" dirty="0">
                <a:solidFill>
                  <a:schemeClr val="accent2"/>
                </a:solidFill>
              </a:rPr>
              <a:t>11.0%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13" y="2195175"/>
            <a:ext cx="1143000" cy="1143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376" y="2195175"/>
            <a:ext cx="114300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982" y="2195175"/>
            <a:ext cx="1143000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464" y="2186770"/>
            <a:ext cx="1143000" cy="1143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588" y="2195175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51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32326"/>
            <a:ext cx="7989098" cy="950976"/>
          </a:xfrm>
        </p:spPr>
        <p:txBody>
          <a:bodyPr anchor="t"/>
          <a:lstStyle/>
          <a:p>
            <a:r>
              <a:rPr lang="en-US" dirty="0"/>
              <a:t>More Accidents</a:t>
            </a:r>
            <a:endParaRPr lang="en-US" baseline="30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Fast Track Monitoring System, Insurance Information Institute.</a:t>
            </a:r>
          </a:p>
        </p:txBody>
      </p:sp>
      <p:graphicFrame>
        <p:nvGraphicFramePr>
          <p:cNvPr id="1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289541"/>
              </p:ext>
            </p:extLst>
          </p:nvPr>
        </p:nvGraphicFramePr>
        <p:xfrm>
          <a:off x="347115" y="1569383"/>
          <a:ext cx="8350250" cy="367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4"/>
          <p:cNvSpPr txBox="1">
            <a:spLocks/>
          </p:cNvSpPr>
          <p:nvPr/>
        </p:nvSpPr>
        <p:spPr bwMode="gray">
          <a:xfrm>
            <a:off x="478971" y="5325821"/>
            <a:ext cx="8186058" cy="822960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 algn="ctr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None/>
              <a:defRPr kumimoji="0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  <a:lvl2pPr indent="0">
              <a:buNone/>
              <a:defRPr sz="2000" b="1"/>
            </a:lvl2pPr>
            <a:lvl3pPr indent="0">
              <a:buNone/>
              <a:defRPr b="1"/>
            </a:lvl3pPr>
            <a:lvl4pPr indent="0">
              <a:buNone/>
              <a:defRPr sz="1600" b="1"/>
            </a:lvl4pPr>
            <a:lvl5pPr indent="0">
              <a:buNone/>
              <a:defRPr sz="1600" b="1"/>
            </a:lvl5pPr>
            <a:lvl6pPr indent="0">
              <a:buNone/>
              <a:defRPr sz="1600" b="1"/>
            </a:lvl6pPr>
            <a:lvl7pPr indent="0">
              <a:buNone/>
              <a:defRPr sz="1600" b="1"/>
            </a:lvl7pPr>
            <a:lvl8pPr indent="0">
              <a:buNone/>
              <a:defRPr sz="1600" b="1"/>
            </a:lvl8pPr>
            <a:lvl9pPr indent="0">
              <a:buNone/>
              <a:defRPr sz="1600" b="1"/>
            </a:lvl9pPr>
          </a:lstStyle>
          <a:p>
            <a:r>
              <a:rPr lang="en-US" dirty="0"/>
              <a:t>The accident rate – the number of claims </a:t>
            </a:r>
            <a:br>
              <a:rPr lang="en-US" dirty="0"/>
            </a:br>
            <a:r>
              <a:rPr lang="en-US" dirty="0"/>
              <a:t>per hundred vehicles – is rising.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Collision Claims: Frequency Trending Higher in 2015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 flipV="1">
            <a:off x="3464601" y="1966330"/>
            <a:ext cx="5125783" cy="2165356"/>
          </a:xfrm>
          <a:prstGeom prst="line">
            <a:avLst/>
          </a:prstGeom>
          <a:noFill/>
          <a:ln w="25400" cap="rnd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 wrap="square" lIns="0" tIns="0" rIns="0" bIns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224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32326"/>
            <a:ext cx="7989098" cy="950976"/>
          </a:xfrm>
        </p:spPr>
        <p:txBody>
          <a:bodyPr anchor="t"/>
          <a:lstStyle/>
          <a:p>
            <a:r>
              <a:rPr lang="en-US" dirty="0"/>
              <a:t>Why More Accidents? </a:t>
            </a:r>
            <a:br>
              <a:rPr lang="en-US" dirty="0"/>
            </a:br>
            <a:r>
              <a:rPr lang="en-US" dirty="0"/>
              <a:t>More Driving</a:t>
            </a:r>
            <a:endParaRPr lang="en-US" baseline="30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Federal Highway Administration</a:t>
            </a:r>
            <a:r>
              <a:rPr lang="en-US" dirty="0"/>
              <a:t>, Rolling Four-</a:t>
            </a:r>
            <a:r>
              <a:rPr lang="en-US" dirty="0" err="1"/>
              <a:t>Qtr</a:t>
            </a:r>
            <a:r>
              <a:rPr lang="en-US" dirty="0"/>
              <a:t> Avg. Frequency from Fast Track Monitoring System,</a:t>
            </a:r>
            <a:br>
              <a:rPr lang="en-US" dirty="0"/>
            </a:br>
            <a:r>
              <a:rPr lang="en-US" dirty="0"/>
              <a:t>Insurance Institute for Highway Safety, Insurance Information Institute.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 bwMode="gray">
          <a:xfrm>
            <a:off x="478971" y="5325821"/>
            <a:ext cx="8186058" cy="822960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 algn="ctr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None/>
              <a:defRPr kumimoji="0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  <a:lvl2pPr indent="0">
              <a:buNone/>
              <a:defRPr sz="2000" b="1"/>
            </a:lvl2pPr>
            <a:lvl3pPr indent="0">
              <a:buNone/>
              <a:defRPr b="1"/>
            </a:lvl3pPr>
            <a:lvl4pPr indent="0">
              <a:buNone/>
              <a:defRPr sz="1600" b="1"/>
            </a:lvl4pPr>
            <a:lvl5pPr indent="0">
              <a:buNone/>
              <a:defRPr sz="1600" b="1"/>
            </a:lvl5pPr>
            <a:lvl6pPr indent="0">
              <a:buNone/>
              <a:defRPr sz="1600" b="1"/>
            </a:lvl6pPr>
            <a:lvl7pPr indent="0">
              <a:buNone/>
              <a:defRPr sz="1600" b="1"/>
            </a:lvl7pPr>
            <a:lvl8pPr indent="0">
              <a:buNone/>
              <a:defRPr sz="1600" b="1"/>
            </a:lvl8pPr>
            <a:lvl9pPr indent="0">
              <a:buNone/>
              <a:defRPr sz="1600" b="1"/>
            </a:lvl9pPr>
          </a:lstStyle>
          <a:p>
            <a:r>
              <a:rPr lang="en-US" dirty="0"/>
              <a:t>People are driving more. The more miles people drive, </a:t>
            </a:r>
            <a:br>
              <a:rPr lang="en-US" dirty="0"/>
            </a:br>
            <a:r>
              <a:rPr lang="en-US" dirty="0"/>
              <a:t>the more likely they are to get in an accident.</a:t>
            </a:r>
          </a:p>
        </p:txBody>
      </p:sp>
      <p:sp>
        <p:nvSpPr>
          <p:cNvPr id="10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56616" y="1229910"/>
            <a:ext cx="8454009" cy="39694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More Miles Driven, More Collisions, 2006–2015</a:t>
            </a:r>
          </a:p>
        </p:txBody>
      </p:sp>
      <p:graphicFrame>
        <p:nvGraphicFramePr>
          <p:cNvPr id="17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218310"/>
              </p:ext>
            </p:extLst>
          </p:nvPr>
        </p:nvGraphicFramePr>
        <p:xfrm>
          <a:off x="414282" y="2125409"/>
          <a:ext cx="8467725" cy="340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1"/>
          <p:cNvSpPr txBox="1">
            <a:spLocks/>
          </p:cNvSpPr>
          <p:nvPr/>
        </p:nvSpPr>
        <p:spPr bwMode="gray">
          <a:xfrm>
            <a:off x="344995" y="1664177"/>
            <a:ext cx="3287723" cy="42391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SzPct val="77000"/>
              <a:buFont typeface="Wingdings 3" panose="05040102010807070707" pitchFamily="18" charset="2"/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marL="566928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anose="05000000000000000000" pitchFamily="2" charset="2"/>
              <a:buChar char="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–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252728" indent="-21945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itchFamily="2" charset="2"/>
              <a:buChar char="§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481328" indent="-17373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»"/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4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rgbClr val="337DBE"/>
                </a:solidFill>
              </a:rPr>
              <a:t>Billions of Miles Driven </a:t>
            </a:r>
            <a:br>
              <a:rPr lang="en-US" sz="1400" dirty="0">
                <a:solidFill>
                  <a:srgbClr val="337DBE"/>
                </a:solidFill>
              </a:rPr>
            </a:br>
            <a:r>
              <a:rPr lang="en-US" sz="1400" dirty="0">
                <a:solidFill>
                  <a:srgbClr val="337DBE"/>
                </a:solidFill>
              </a:rPr>
              <a:t>in Prior Year</a:t>
            </a:r>
          </a:p>
        </p:txBody>
      </p:sp>
      <p:sp>
        <p:nvSpPr>
          <p:cNvPr id="8" name="Text Placeholder 1"/>
          <p:cNvSpPr txBox="1">
            <a:spLocks/>
          </p:cNvSpPr>
          <p:nvPr/>
        </p:nvSpPr>
        <p:spPr bwMode="gray">
          <a:xfrm>
            <a:off x="5288146" y="1673465"/>
            <a:ext cx="3287723" cy="4612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SzPct val="77000"/>
              <a:buFont typeface="Wingdings 3" panose="05040102010807070707" pitchFamily="18" charset="2"/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marL="566928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anose="05000000000000000000" pitchFamily="2" charset="2"/>
              <a:buChar char="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–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252728" indent="-21945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itchFamily="2" charset="2"/>
              <a:buChar char="§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481328" indent="-17373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»"/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 sz="14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accent2"/>
                </a:solidFill>
              </a:rPr>
              <a:t>Overall Collision Claims per </a:t>
            </a:r>
            <a:br>
              <a:rPr lang="en-US" sz="1400" b="1" dirty="0">
                <a:solidFill>
                  <a:schemeClr val="accent2"/>
                </a:solidFill>
              </a:rPr>
            </a:br>
            <a:r>
              <a:rPr lang="en-US" sz="1400" b="1" dirty="0">
                <a:solidFill>
                  <a:schemeClr val="accent2"/>
                </a:solidFill>
              </a:rPr>
              <a:t>100 Insured Vehicle Years</a:t>
            </a:r>
          </a:p>
        </p:txBody>
      </p:sp>
    </p:spTree>
    <p:extLst>
      <p:ext uri="{BB962C8B-B14F-4D97-AF65-F5344CB8AC3E}">
        <p14:creationId xmlns:p14="http://schemas.microsoft.com/office/powerpoint/2010/main" val="41376594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32326"/>
            <a:ext cx="7989098" cy="950976"/>
          </a:xfrm>
        </p:spPr>
        <p:txBody>
          <a:bodyPr anchor="t"/>
          <a:lstStyle/>
          <a:p>
            <a:r>
              <a:rPr lang="en-US" dirty="0"/>
              <a:t>Why More Accidents? </a:t>
            </a:r>
            <a:br>
              <a:rPr lang="en-US" dirty="0"/>
            </a:br>
            <a:r>
              <a:rPr lang="en-US" dirty="0"/>
              <a:t>More Jobs</a:t>
            </a:r>
            <a:endParaRPr lang="en-US" baseline="30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133856" y="6294780"/>
            <a:ext cx="7531173" cy="415018"/>
          </a:xfrm>
        </p:spPr>
        <p:txBody>
          <a:bodyPr/>
          <a:lstStyle/>
          <a:p>
            <a:r>
              <a:rPr lang="en-US" dirty="0"/>
              <a:t>Source: Seasonally adjusted employed from Bureau of Labor Statistics, rolling four-quarter average frequency from Fast Track Monitoring System, Insurance Information Institute.</a:t>
            </a:r>
          </a:p>
        </p:txBody>
      </p:sp>
      <p:graphicFrame>
        <p:nvGraphicFramePr>
          <p:cNvPr id="15" name="Object 3"/>
          <p:cNvGraphicFramePr>
            <a:graphicFrameLocks/>
          </p:cNvGraphicFramePr>
          <p:nvPr>
            <p:extLst/>
          </p:nvPr>
        </p:nvGraphicFramePr>
        <p:xfrm>
          <a:off x="396875" y="1569383"/>
          <a:ext cx="8350250" cy="367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4"/>
          <p:cNvSpPr txBox="1">
            <a:spLocks/>
          </p:cNvSpPr>
          <p:nvPr/>
        </p:nvSpPr>
        <p:spPr bwMode="gray">
          <a:xfrm>
            <a:off x="478971" y="5325821"/>
            <a:ext cx="8186058" cy="822960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 algn="ctr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None/>
              <a:defRPr kumimoji="0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  <a:lvl2pPr indent="0">
              <a:buNone/>
              <a:defRPr sz="2000" b="1"/>
            </a:lvl2pPr>
            <a:lvl3pPr indent="0">
              <a:buNone/>
              <a:defRPr b="1"/>
            </a:lvl3pPr>
            <a:lvl4pPr indent="0">
              <a:buNone/>
              <a:defRPr sz="1600" b="1"/>
            </a:lvl4pPr>
            <a:lvl5pPr indent="0">
              <a:buNone/>
              <a:defRPr sz="1600" b="1"/>
            </a:lvl5pPr>
            <a:lvl6pPr indent="0">
              <a:buNone/>
              <a:defRPr sz="1600" b="1"/>
            </a:lvl6pPr>
            <a:lvl7pPr indent="0">
              <a:buNone/>
              <a:defRPr sz="1600" b="1"/>
            </a:lvl7pPr>
            <a:lvl8pPr indent="0">
              <a:buNone/>
              <a:defRPr sz="1600" b="1"/>
            </a:lvl8pPr>
            <a:lvl9pPr indent="0">
              <a:buNone/>
              <a:defRPr sz="1600" b="1"/>
            </a:lvl9pPr>
          </a:lstStyle>
          <a:p>
            <a:r>
              <a:rPr lang="en-US" dirty="0"/>
              <a:t>People are driving more because the economy is improving.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56616" y="1229910"/>
            <a:ext cx="8454009" cy="39694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More People Working and Driving =&gt; More Collisions, 2006–2016</a:t>
            </a:r>
          </a:p>
        </p:txBody>
      </p:sp>
      <p:graphicFrame>
        <p:nvGraphicFramePr>
          <p:cNvPr id="10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959343"/>
              </p:ext>
            </p:extLst>
          </p:nvPr>
        </p:nvGraphicFramePr>
        <p:xfrm>
          <a:off x="197304" y="2134697"/>
          <a:ext cx="8467725" cy="3150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Placeholder 1"/>
          <p:cNvSpPr txBox="1">
            <a:spLocks/>
          </p:cNvSpPr>
          <p:nvPr/>
        </p:nvSpPr>
        <p:spPr bwMode="gray">
          <a:xfrm>
            <a:off x="333375" y="1676913"/>
            <a:ext cx="3287723" cy="36796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SzPct val="77000"/>
              <a:buFont typeface="Wingdings 3" panose="05040102010807070707" pitchFamily="18" charset="2"/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marL="566928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anose="05000000000000000000" pitchFamily="2" charset="2"/>
              <a:buChar char="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–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252728" indent="-21945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itchFamily="2" charset="2"/>
              <a:buChar char="§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481328" indent="-17373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»"/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14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rgbClr val="337DBE"/>
                </a:solidFill>
              </a:rPr>
              <a:t>Number Employed</a:t>
            </a:r>
            <a:r>
              <a:rPr lang="en-US" sz="1400">
                <a:solidFill>
                  <a:srgbClr val="337DBE"/>
                </a:solidFill>
              </a:rPr>
              <a:t>, </a:t>
            </a:r>
            <a:br>
              <a:rPr lang="en-US" sz="1400">
                <a:solidFill>
                  <a:srgbClr val="337DBE"/>
                </a:solidFill>
              </a:rPr>
            </a:br>
            <a:r>
              <a:rPr lang="en-US" sz="1400">
                <a:solidFill>
                  <a:srgbClr val="337DBE"/>
                </a:solidFill>
              </a:rPr>
              <a:t>Millions</a:t>
            </a:r>
            <a:endParaRPr lang="en-US" sz="1400" dirty="0">
              <a:solidFill>
                <a:srgbClr val="337DBE"/>
              </a:solidFill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 bwMode="gray">
          <a:xfrm>
            <a:off x="5288146" y="1676913"/>
            <a:ext cx="3287723" cy="4612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SzPct val="77000"/>
              <a:buFont typeface="Wingdings 3" panose="05040102010807070707" pitchFamily="18" charset="2"/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marL="566928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anose="05000000000000000000" pitchFamily="2" charset="2"/>
              <a:buChar char="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–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252728" indent="-21945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Wingdings" pitchFamily="2" charset="2"/>
              <a:buChar char="§"/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481328" indent="-173736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7DBE"/>
              </a:buClr>
              <a:buFont typeface="Arial" pitchFamily="34" charset="0"/>
              <a:buChar char="»"/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 sz="14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accent2"/>
                </a:solidFill>
              </a:rPr>
              <a:t>Overall Collision Claims per </a:t>
            </a:r>
            <a:br>
              <a:rPr lang="en-US" sz="1400" b="1" dirty="0">
                <a:solidFill>
                  <a:schemeClr val="accent2"/>
                </a:solidFill>
              </a:rPr>
            </a:br>
            <a:r>
              <a:rPr lang="en-US" sz="1400" b="1" dirty="0">
                <a:solidFill>
                  <a:schemeClr val="accent2"/>
                </a:solidFill>
              </a:rPr>
              <a:t>100 Insured Vehicle Years</a:t>
            </a:r>
          </a:p>
        </p:txBody>
      </p:sp>
    </p:spTree>
    <p:extLst>
      <p:ext uri="{BB962C8B-B14F-4D97-AF65-F5344CB8AC3E}">
        <p14:creationId xmlns:p14="http://schemas.microsoft.com/office/powerpoint/2010/main" val="17765957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32326"/>
            <a:ext cx="7989098" cy="950976"/>
          </a:xfrm>
        </p:spPr>
        <p:txBody>
          <a:bodyPr anchor="t"/>
          <a:lstStyle/>
          <a:p>
            <a:r>
              <a:rPr lang="en-US" dirty="0"/>
              <a:t>Accidents Are Getting More Expensive</a:t>
            </a:r>
            <a:endParaRPr lang="en-US" baseline="30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Fast Track Monitoring System, Insurance Information Institute.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 bwMode="gray">
          <a:xfrm>
            <a:off x="478971" y="5325821"/>
            <a:ext cx="8186058" cy="822960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 algn="ctr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None/>
              <a:defRPr kumimoji="0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  <a:lvl2pPr indent="0">
              <a:buNone/>
              <a:defRPr sz="2000" b="1"/>
            </a:lvl2pPr>
            <a:lvl3pPr indent="0">
              <a:buNone/>
              <a:defRPr b="1"/>
            </a:lvl3pPr>
            <a:lvl4pPr indent="0">
              <a:buNone/>
              <a:defRPr sz="1600" b="1"/>
            </a:lvl4pPr>
            <a:lvl5pPr indent="0">
              <a:buNone/>
              <a:defRPr sz="1600" b="1"/>
            </a:lvl5pPr>
            <a:lvl6pPr indent="0">
              <a:buNone/>
              <a:defRPr sz="1600" b="1"/>
            </a:lvl6pPr>
            <a:lvl7pPr indent="0">
              <a:buNone/>
              <a:defRPr sz="1600" b="1"/>
            </a:lvl7pPr>
            <a:lvl8pPr indent="0">
              <a:buNone/>
              <a:defRPr sz="1600" b="1"/>
            </a:lvl8pPr>
            <a:lvl9pPr indent="0">
              <a:buNone/>
              <a:defRPr sz="1600" b="1"/>
            </a:lvl9pPr>
          </a:lstStyle>
          <a:p>
            <a:r>
              <a:rPr lang="en-US" dirty="0"/>
              <a:t>The average claim size has risen steadily since 2010.</a:t>
            </a:r>
          </a:p>
        </p:txBody>
      </p:sp>
      <p:graphicFrame>
        <p:nvGraphicFramePr>
          <p:cNvPr id="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020809"/>
              </p:ext>
            </p:extLst>
          </p:nvPr>
        </p:nvGraphicFramePr>
        <p:xfrm>
          <a:off x="396875" y="1569383"/>
          <a:ext cx="8350250" cy="367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56616" y="1229910"/>
            <a:ext cx="8454009" cy="39694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Collision Claims: Severity Trending Higher in 2009–2015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gray">
          <a:xfrm flipV="1">
            <a:off x="4957894" y="1900563"/>
            <a:ext cx="3569312" cy="1891261"/>
          </a:xfrm>
          <a:prstGeom prst="line">
            <a:avLst/>
          </a:prstGeom>
          <a:noFill/>
          <a:ln w="25400" cap="rnd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 wrap="square" lIns="0" tIns="0" rIns="0" bIns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9996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32326"/>
            <a:ext cx="7989098" cy="950976"/>
          </a:xfrm>
        </p:spPr>
        <p:txBody>
          <a:bodyPr anchor="t"/>
          <a:lstStyle/>
          <a:p>
            <a:r>
              <a:rPr lang="en-US" dirty="0"/>
              <a:t>Why Are Accidents More Expensive? </a:t>
            </a:r>
            <a:br>
              <a:rPr lang="en-US" dirty="0"/>
            </a:br>
            <a:r>
              <a:rPr lang="en-US" dirty="0"/>
              <a:t>Repair Costs</a:t>
            </a:r>
            <a:endParaRPr lang="en-US" baseline="30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Indexed so 2004 = 100.</a:t>
            </a:r>
          </a:p>
          <a:p>
            <a:r>
              <a:rPr lang="en-US" dirty="0"/>
              <a:t>Source: Insurance Information Institute, Bureau of Labor Statistics.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 bwMode="gray">
          <a:xfrm>
            <a:off x="478971" y="5325821"/>
            <a:ext cx="8186058" cy="822960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 algn="ctr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None/>
              <a:defRPr kumimoji="0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  <a:lvl2pPr indent="0">
              <a:buNone/>
              <a:defRPr sz="2000" b="1"/>
            </a:lvl2pPr>
            <a:lvl3pPr indent="0">
              <a:buNone/>
              <a:defRPr b="1"/>
            </a:lvl3pPr>
            <a:lvl4pPr indent="0">
              <a:buNone/>
              <a:defRPr sz="1600" b="1"/>
            </a:lvl4pPr>
            <a:lvl5pPr indent="0">
              <a:buNone/>
              <a:defRPr sz="1600" b="1"/>
            </a:lvl5pPr>
            <a:lvl6pPr indent="0">
              <a:buNone/>
              <a:defRPr sz="1600" b="1"/>
            </a:lvl6pPr>
            <a:lvl7pPr indent="0">
              <a:buNone/>
              <a:defRPr sz="1600" b="1"/>
            </a:lvl7pPr>
            <a:lvl8pPr indent="0">
              <a:buNone/>
              <a:defRPr sz="1600" b="1"/>
            </a:lvl8pPr>
            <a:lvl9pPr indent="0">
              <a:buNone/>
              <a:defRPr sz="1600" b="1"/>
            </a:lvl9pPr>
          </a:lstStyle>
          <a:p>
            <a:r>
              <a:rPr lang="en-US" dirty="0"/>
              <a:t>The cost of repairing autos is rising faster than overall inflation.</a:t>
            </a:r>
          </a:p>
        </p:txBody>
      </p:sp>
      <p:graphicFrame>
        <p:nvGraphicFramePr>
          <p:cNvPr id="9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4671"/>
              </p:ext>
            </p:extLst>
          </p:nvPr>
        </p:nvGraphicFramePr>
        <p:xfrm>
          <a:off x="146611" y="1704528"/>
          <a:ext cx="8518418" cy="3448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56616" y="1229910"/>
            <a:ext cx="8454009" cy="39694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Cost of Body Work Is Rising Faster Than Costs Overall</a:t>
            </a:r>
          </a:p>
        </p:txBody>
      </p:sp>
    </p:spTree>
    <p:extLst>
      <p:ext uri="{BB962C8B-B14F-4D97-AF65-F5344CB8AC3E}">
        <p14:creationId xmlns:p14="http://schemas.microsoft.com/office/powerpoint/2010/main" val="9202272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altLang="en-US" dirty="0"/>
              <a:t>Severity: Driving Fatalities Are Rising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539475" y="1227018"/>
            <a:ext cx="8454009" cy="396947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Annual Change in Motor Vehicle Deaths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National Safety Council, Insurance Information Institute.</a:t>
            </a: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136325"/>
              </p:ext>
            </p:extLst>
          </p:nvPr>
        </p:nvGraphicFramePr>
        <p:xfrm>
          <a:off x="423863" y="1393825"/>
          <a:ext cx="8296275" cy="418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 bwMode="gray">
          <a:xfrm>
            <a:off x="416657" y="5656490"/>
            <a:ext cx="8303481" cy="645564"/>
          </a:xfrm>
          <a:prstGeom prst="snip1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9144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eaLnBrk="1" hangingPunct="1">
              <a:spcBef>
                <a:spcPts val="0"/>
              </a:spcBef>
              <a:buClr>
                <a:schemeClr val="accent2"/>
              </a:buClr>
              <a:buSzPct val="90000"/>
            </a:pPr>
            <a:r>
              <a:rPr lang="en-US" sz="1800" dirty="0">
                <a:solidFill>
                  <a:schemeClr val="bg1"/>
                </a:solidFill>
              </a:rPr>
              <a:t>Driving has been getting safer for decades, but recent trend is discouraging—38,300 deaths in 2015.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192360" y="1700775"/>
            <a:ext cx="1574605" cy="1432741"/>
            <a:chOff x="1192360" y="1700775"/>
            <a:chExt cx="1574605" cy="1432741"/>
          </a:xfrm>
        </p:grpSpPr>
        <p:sp>
          <p:nvSpPr>
            <p:cNvPr id="18" name="AutoShape 5"/>
            <p:cNvSpPr>
              <a:spLocks noChangeArrowheads="1"/>
            </p:cNvSpPr>
            <p:nvPr/>
          </p:nvSpPr>
          <p:spPr bwMode="gray">
            <a:xfrm>
              <a:off x="1192360" y="1700775"/>
              <a:ext cx="1574605" cy="614480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lIns="45720" tIns="0" rIns="45720" bIns="0" anchor="ctr"/>
            <a:lstStyle/>
            <a:p>
              <a:pPr algn="ctr" eaLnBrk="0" fontAlgn="base" hangingPunct="0">
                <a:lnSpc>
                  <a:spcPct val="90000"/>
                </a:lnSpc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Seatbelt Use Rose to 62% of Drivers, From 49% in ‘90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gray">
            <a:xfrm>
              <a:off x="1538005" y="2315255"/>
              <a:ext cx="0" cy="81826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285592" y="1700775"/>
            <a:ext cx="1420985" cy="1432741"/>
            <a:chOff x="830612" y="1700775"/>
            <a:chExt cx="1420985" cy="1432741"/>
          </a:xfrm>
        </p:grpSpPr>
        <p:sp>
          <p:nvSpPr>
            <p:cNvPr id="23" name="AutoShape 5"/>
            <p:cNvSpPr>
              <a:spLocks noChangeArrowheads="1"/>
            </p:cNvSpPr>
            <p:nvPr/>
          </p:nvSpPr>
          <p:spPr bwMode="gray">
            <a:xfrm>
              <a:off x="830612" y="1700775"/>
              <a:ext cx="1420985" cy="614480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lIns="45720" tIns="0" rIns="45720" bIns="0" anchor="ctr"/>
            <a:lstStyle/>
            <a:p>
              <a:pPr algn="ctr" eaLnBrk="0" fontAlgn="base" hangingPunct="0">
                <a:lnSpc>
                  <a:spcPct val="90000"/>
                </a:lnSpc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Big Drop-off Due to the Great Recession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gray">
            <a:xfrm>
              <a:off x="1538005" y="2315255"/>
              <a:ext cx="0" cy="81826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299153" y="633738"/>
            <a:ext cx="1420985" cy="1067037"/>
            <a:chOff x="830612" y="1700775"/>
            <a:chExt cx="1420985" cy="1067037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gray">
            <a:xfrm>
              <a:off x="830612" y="1700775"/>
              <a:ext cx="1420985" cy="614480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lIns="45720" tIns="0" rIns="45720" bIns="0" anchor="ctr"/>
            <a:lstStyle/>
            <a:p>
              <a:pPr algn="ctr" eaLnBrk="0" fontAlgn="base" hangingPunct="0">
                <a:lnSpc>
                  <a:spcPct val="90000"/>
                </a:lnSpc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On Track for 18% Increase in Two Years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gray">
            <a:xfrm>
              <a:off x="1538005" y="2315255"/>
              <a:ext cx="3099" cy="452557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" name="Ink 29"/>
              <p14:cNvContentPartPr/>
              <p14:nvPr/>
            </p14:nvContentPartPr>
            <p14:xfrm>
              <a:off x="406080" y="783720"/>
              <a:ext cx="9360" cy="5148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5280" y="772920"/>
                <a:ext cx="30600" cy="7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088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19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b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92608" indent="-292608">
          <a:lnSpc>
            <a:spcPct val="90000"/>
          </a:lnSpc>
          <a:spcBef>
            <a:spcPts val="1200"/>
          </a:spcBef>
          <a:buClr>
            <a:srgbClr val="337DBE"/>
          </a:buClr>
          <a:buSzPct val="77000"/>
          <a:buFont typeface="Wingdings 3" panose="05040102010807070707" pitchFamily="18" charset="2"/>
          <a:buChar char=""/>
          <a:defRPr sz="20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Sub-section">
  <a:themeElements>
    <a:clrScheme name="Hyperlink 2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Hyperlink 2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Custom 121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Custom 120">
      <a:dk1>
        <a:sysClr val="windowText" lastClr="000000"/>
      </a:dk1>
      <a:lt1>
        <a:sysClr val="window" lastClr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399</Words>
  <Application>Microsoft Macintosh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Narrow</vt:lpstr>
      <vt:lpstr>Rockwell</vt:lpstr>
      <vt:lpstr>Symbol</vt:lpstr>
      <vt:lpstr>Wingdings</vt:lpstr>
      <vt:lpstr>Wingdings 3</vt:lpstr>
      <vt:lpstr>Arial</vt:lpstr>
      <vt:lpstr>Office Theme</vt:lpstr>
      <vt:lpstr>Sub-section</vt:lpstr>
      <vt:lpstr>Blank</vt:lpstr>
      <vt:lpstr>Personal Automobile Insurance More Accidents, Larger Claims  Drive Costs Higher</vt:lpstr>
      <vt:lpstr>The Big Problem:  Insurance Costs Are Rising</vt:lpstr>
      <vt:lpstr>More Accidents</vt:lpstr>
      <vt:lpstr>Why More Accidents?  More Driving</vt:lpstr>
      <vt:lpstr>Why More Accidents?  More Jobs</vt:lpstr>
      <vt:lpstr>Accidents Are Getting More Expensive</vt:lpstr>
      <vt:lpstr>Why Are Accidents More Expensive?  Repair Costs</vt:lpstr>
      <vt:lpstr>Severity: Driving Fatalities Are Rising</vt:lpstr>
    </vt:vector>
  </TitlesOfParts>
  <Company>eSlide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P14228 - III PPT Template 4:3</dc:title>
  <dc:subject>v2007 and v2010</dc:subject>
  <dc:creator>Call @ 866-2-eSlide</dc:creator>
  <dc:description>eSlide, LLC - P14228 - III PPT Template 4:3</dc:description>
  <cp:lastModifiedBy>Microsoft Office User</cp:lastModifiedBy>
  <cp:revision>167</cp:revision>
  <cp:lastPrinted>2016-06-07T18:47:34Z</cp:lastPrinted>
  <dcterms:created xsi:type="dcterms:W3CDTF">2011-11-02T14:24:24Z</dcterms:created>
  <dcterms:modified xsi:type="dcterms:W3CDTF">2016-10-12T14:24:53Z</dcterms:modified>
</cp:coreProperties>
</file>